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83"/>
  </p:notesMasterIdLst>
  <p:sldIdLst>
    <p:sldId id="256" r:id="rId2"/>
    <p:sldId id="257" r:id="rId3"/>
    <p:sldId id="258" r:id="rId4"/>
    <p:sldId id="259" r:id="rId5"/>
    <p:sldId id="260" r:id="rId6"/>
    <p:sldId id="262" r:id="rId7"/>
    <p:sldId id="314" r:id="rId8"/>
    <p:sldId id="263" r:id="rId9"/>
    <p:sldId id="261" r:id="rId10"/>
    <p:sldId id="321" r:id="rId11"/>
    <p:sldId id="323" r:id="rId12"/>
    <p:sldId id="643" r:id="rId13"/>
    <p:sldId id="655" r:id="rId14"/>
    <p:sldId id="657" r:id="rId15"/>
    <p:sldId id="656" r:id="rId16"/>
    <p:sldId id="344" r:id="rId17"/>
    <p:sldId id="660" r:id="rId18"/>
    <p:sldId id="659" r:id="rId19"/>
    <p:sldId id="661" r:id="rId20"/>
    <p:sldId id="315" r:id="rId21"/>
    <p:sldId id="264" r:id="rId22"/>
    <p:sldId id="265" r:id="rId23"/>
    <p:sldId id="305" r:id="rId24"/>
    <p:sldId id="306" r:id="rId25"/>
    <p:sldId id="266" r:id="rId26"/>
    <p:sldId id="309" r:id="rId27"/>
    <p:sldId id="310" r:id="rId28"/>
    <p:sldId id="311" r:id="rId29"/>
    <p:sldId id="312" r:id="rId30"/>
    <p:sldId id="269" r:id="rId31"/>
    <p:sldId id="270" r:id="rId32"/>
    <p:sldId id="268" r:id="rId33"/>
    <p:sldId id="271" r:id="rId34"/>
    <p:sldId id="272" r:id="rId35"/>
    <p:sldId id="267" r:id="rId36"/>
    <p:sldId id="662" r:id="rId37"/>
    <p:sldId id="663" r:id="rId38"/>
    <p:sldId id="664" r:id="rId39"/>
    <p:sldId id="665" r:id="rId40"/>
    <p:sldId id="666" r:id="rId41"/>
    <p:sldId id="667" r:id="rId42"/>
    <p:sldId id="668" r:id="rId43"/>
    <p:sldId id="669" r:id="rId44"/>
    <p:sldId id="670" r:id="rId45"/>
    <p:sldId id="671" r:id="rId46"/>
    <p:sldId id="672" r:id="rId47"/>
    <p:sldId id="677" r:id="rId48"/>
    <p:sldId id="313" r:id="rId49"/>
    <p:sldId id="273" r:id="rId50"/>
    <p:sldId id="274" r:id="rId51"/>
    <p:sldId id="275" r:id="rId52"/>
    <p:sldId id="276" r:id="rId53"/>
    <p:sldId id="277" r:id="rId54"/>
    <p:sldId id="278" r:id="rId55"/>
    <p:sldId id="279" r:id="rId56"/>
    <p:sldId id="280" r:id="rId57"/>
    <p:sldId id="281" r:id="rId58"/>
    <p:sldId id="282" r:id="rId59"/>
    <p:sldId id="283" r:id="rId60"/>
    <p:sldId id="316" r:id="rId61"/>
    <p:sldId id="284" r:id="rId62"/>
    <p:sldId id="285" r:id="rId63"/>
    <p:sldId id="318" r:id="rId64"/>
    <p:sldId id="320" r:id="rId65"/>
    <p:sldId id="319" r:id="rId66"/>
    <p:sldId id="287" r:id="rId67"/>
    <p:sldId id="288" r:id="rId68"/>
    <p:sldId id="289" r:id="rId69"/>
    <p:sldId id="290" r:id="rId70"/>
    <p:sldId id="291" r:id="rId71"/>
    <p:sldId id="293" r:id="rId72"/>
    <p:sldId id="294" r:id="rId73"/>
    <p:sldId id="295" r:id="rId74"/>
    <p:sldId id="296" r:id="rId75"/>
    <p:sldId id="297" r:id="rId76"/>
    <p:sldId id="298" r:id="rId77"/>
    <p:sldId id="299" r:id="rId78"/>
    <p:sldId id="300" r:id="rId79"/>
    <p:sldId id="301" r:id="rId80"/>
    <p:sldId id="302" r:id="rId81"/>
    <p:sldId id="304" r:id="rId8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i32Hxs8h1XzNyiNTHVv1lNsJSQ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ndsey Kellogg" initials="" lastIdx="2" clrIdx="0"/>
  <p:cmAuthor id="1" name="Chris Callison-Burch"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50BB5-6D5B-4689-8FFE-2A864A171139}">
  <a:tblStyle styleId="{15350BB5-6D5B-4689-8FFE-2A864A17113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2"/>
    <p:restoredTop sz="72401"/>
  </p:normalViewPr>
  <p:slideViewPr>
    <p:cSldViewPr snapToGrid="0" snapToObjects="1">
      <p:cViewPr varScale="1">
        <p:scale>
          <a:sx n="97" d="100"/>
          <a:sy n="97" d="100"/>
        </p:scale>
        <p:origin x="1176" y="184"/>
      </p:cViewPr>
      <p:guideLst/>
    </p:cSldViewPr>
  </p:slideViewPr>
  <p:notesTextViewPr>
    <p:cViewPr>
      <p:scale>
        <a:sx n="1" d="1"/>
        <a:sy n="1" d="1"/>
      </p:scale>
      <p:origin x="0" y="-992"/>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customschemas.google.com/relationships/presentationmetadata" Target="meta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www.polleverywhere.com</a:t>
            </a:r>
            <a:r>
              <a:rPr lang="en-US" sz="1200" b="0" i="0" u="none" strike="noStrike" cap="none" dirty="0">
                <a:solidFill>
                  <a:schemeClr val="dk1"/>
                </a:solidFill>
                <a:effectLst/>
                <a:latin typeface="Calibri"/>
                <a:ea typeface="Calibri"/>
                <a:cs typeface="Calibri"/>
                <a:sym typeface="Calibri"/>
              </a:rPr>
              <a:t>/activities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videos:</a:t>
            </a:r>
          </a:p>
          <a:p>
            <a:pPr rtl="0"/>
            <a:r>
              <a:rPr lang="en-US" sz="1200" b="0" i="0" u="none" strike="noStrike" cap="none" dirty="0">
                <a:solidFill>
                  <a:schemeClr val="dk1"/>
                </a:solidFill>
                <a:effectLst/>
                <a:latin typeface="Calibri"/>
                <a:ea typeface="Calibri"/>
                <a:cs typeface="Calibri"/>
                <a:sym typeface="Calibri"/>
              </a:rPr>
              <a:t>    -  </a:t>
            </a:r>
          </a:p>
          <a:p>
            <a:pPr rtl="0"/>
            <a:r>
              <a:rPr lang="en-US" sz="1200" b="0" i="0" u="none" strike="noStrike" cap="none" dirty="0">
                <a:solidFill>
                  <a:schemeClr val="dk1"/>
                </a:solidFill>
                <a:effectLst/>
                <a:latin typeface="Calibri"/>
                <a:ea typeface="Calibri"/>
                <a:cs typeface="Calibri"/>
                <a:sym typeface="Calibri"/>
              </a:rPr>
              <a:t>      authors: SRI International </a:t>
            </a:r>
          </a:p>
          <a:p>
            <a:pPr rtl="0"/>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https://</a:t>
            </a:r>
            <a:r>
              <a:rPr lang="en-US" sz="1200" b="0" i="0" u="none" strike="noStrike" cap="none" dirty="0" err="1">
                <a:solidFill>
                  <a:schemeClr val="dk1"/>
                </a:solidFill>
                <a:effectLst/>
                <a:latin typeface="Calibri"/>
                <a:ea typeface="Calibri"/>
                <a:cs typeface="Calibri"/>
                <a:sym typeface="Calibri"/>
              </a:rPr>
              <a:t>www.youtube.com</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watch?v</a:t>
            </a:r>
            <a:r>
              <a:rPr lang="en-US" sz="1200" b="0" i="0" u="none" strike="noStrike" cap="none" dirty="0">
                <a:solidFill>
                  <a:schemeClr val="dk1"/>
                </a:solidFill>
                <a:effectLst/>
                <a:latin typeface="Calibri"/>
                <a:ea typeface="Calibri"/>
                <a:cs typeface="Calibri"/>
                <a:sym typeface="Calibri"/>
              </a:rPr>
              <a:t>=7bsEN8mwUB8</a:t>
            </a:r>
          </a:p>
          <a:p>
            <a:pPr rtl="0"/>
            <a:r>
              <a:rPr lang="en-US" sz="1200" b="0" i="0" u="none" strike="noStrike" cap="none" dirty="0">
                <a:solidFill>
                  <a:schemeClr val="dk1"/>
                </a:solidFill>
                <a:effectLst/>
                <a:latin typeface="Calibri"/>
                <a:ea typeface="Calibri"/>
                <a:cs typeface="Calibri"/>
                <a:sym typeface="Calibri"/>
              </a:rPr>
              <a:t>      title: Shakey the </a:t>
            </a:r>
            <a:r>
              <a:rPr lang="en-US" sz="1200" b="0" i="0" u="none" strike="noStrike" cap="none" dirty="0" err="1">
                <a:solidFill>
                  <a:schemeClr val="dk1"/>
                </a:solidFill>
                <a:effectLst/>
                <a:latin typeface="Calibri"/>
                <a:ea typeface="Calibri"/>
                <a:cs typeface="Calibri"/>
                <a:sym typeface="Calibri"/>
              </a:rPr>
              <a:t>Robot&amp;colon</a:t>
            </a:r>
            <a:r>
              <a:rPr lang="en-US" sz="1200" b="0" i="0" u="none" strike="noStrike" cap="none" dirty="0">
                <a:solidFill>
                  <a:schemeClr val="dk1"/>
                </a:solidFill>
                <a:effectLst/>
                <a:latin typeface="Calibri"/>
                <a:ea typeface="Calibri"/>
                <a:cs typeface="Calibri"/>
                <a:sym typeface="Calibri"/>
              </a:rPr>
              <a:t>; The First Robot to Embody Artificial Intelligence</a:t>
            </a:r>
          </a:p>
          <a:p>
            <a:pPr rtl="0"/>
            <a:r>
              <a:rPr lang="en-US" sz="1200" b="0" i="0" u="none" strike="noStrike" cap="none" dirty="0">
                <a:solidFill>
                  <a:schemeClr val="dk1"/>
                </a:solidFill>
                <a:effectLst/>
                <a:latin typeface="Calibri"/>
                <a:ea typeface="Calibri"/>
                <a:cs typeface="Calibri"/>
                <a:sym typeface="Calibri"/>
              </a:rPr>
              <a:t>      length: 6 minutes </a:t>
            </a:r>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10</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Tree>
    <p:extLst>
      <p:ext uri="{BB962C8B-B14F-4D97-AF65-F5344CB8AC3E}">
        <p14:creationId xmlns:p14="http://schemas.microsoft.com/office/powerpoint/2010/main" val="1474752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 completion</a:t>
            </a:r>
          </a:p>
          <a:p>
            <a:r>
              <a:rPr lang="en-US" dirty="0"/>
              <a:t>few shot learning</a:t>
            </a:r>
          </a:p>
          <a:p>
            <a:r>
              <a:rPr lang="en-US" dirty="0"/>
              <a:t>fine-tuning</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7313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 </a:t>
            </a:r>
            <a:r>
              <a:rPr lang="en-US" dirty="0" err="1"/>
              <a:t>Callison</a:t>
            </a:r>
            <a:r>
              <a:rPr lang="en-US" dirty="0"/>
              <a:t>-Burch | University of Pennsylvania | Computer and Information Science Department</a:t>
            </a:r>
          </a:p>
          <a:p>
            <a:r>
              <a:rPr lang="en-US" dirty="0"/>
              <a:t>Karen Rile | University of Pennsylvania | English Department</a:t>
            </a:r>
          </a:p>
          <a:p>
            <a:r>
              <a:rPr lang="en-US" dirty="0"/>
              <a:t>David Brainard  | University of Pennsylvania | Psychology Department</a:t>
            </a:r>
          </a:p>
          <a:p>
            <a:r>
              <a:rPr lang="en-US" dirty="0"/>
              <a:t>Emily Falk | University of Pennsylvania |  Annenberg School for Communication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0457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7164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14</a:t>
            </a:fld>
            <a:endParaRPr sz="1200" b="0" i="0" u="none" strike="noStrike" cap="none">
              <a:solidFill>
                <a:schemeClr val="dk1"/>
              </a:solidFill>
              <a:latin typeface="Times"/>
              <a:ea typeface="Times"/>
              <a:cs typeface="Times"/>
              <a:sym typeface="Times"/>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https://</a:t>
            </a:r>
            <a:r>
              <a:rPr lang="en-US" dirty="0" err="1"/>
              <a:t>www.polleverywhere.com</a:t>
            </a:r>
            <a:r>
              <a:rPr lang="en-US" dirty="0"/>
              <a:t>/</a:t>
            </a:r>
            <a:r>
              <a:rPr lang="en-US" dirty="0" err="1"/>
              <a:t>free_text_polls</a:t>
            </a:r>
            <a:r>
              <a:rPr lang="en-US" dirty="0"/>
              <a:t>/1afdvEcNdmBOoC2pgl5Kk</a:t>
            </a:r>
          </a:p>
          <a:p>
            <a:pPr rtl="0"/>
            <a:endParaRPr lang="en-US" dirty="0"/>
          </a:p>
          <a:p>
            <a:pPr rtl="0"/>
            <a:r>
              <a:rPr lang="en-US" dirty="0"/>
              <a:t>Answer: </a:t>
            </a:r>
            <a:br>
              <a:rPr lang="en-US" dirty="0"/>
            </a:br>
            <a:r>
              <a:rPr lang="en-US" dirty="0"/>
              <a:t>Arad-</a:t>
            </a:r>
            <a:r>
              <a:rPr lang="en-US" dirty="0" err="1"/>
              <a:t>Shibiu</a:t>
            </a:r>
            <a:r>
              <a:rPr lang="en-US" dirty="0"/>
              <a:t>-</a:t>
            </a:r>
            <a:r>
              <a:rPr lang="en-US" dirty="0" err="1"/>
              <a:t>Rimnicu_Vilcea</a:t>
            </a:r>
            <a:r>
              <a:rPr lang="en-US" dirty="0"/>
              <a:t>-Pitesti-Bucharest</a:t>
            </a:r>
          </a:p>
          <a:p>
            <a:pPr rtl="0"/>
            <a:r>
              <a:rPr lang="en-US" dirty="0"/>
              <a:t> Cost: 418</a:t>
            </a:r>
            <a:endParaRPr dirty="0"/>
          </a:p>
        </p:txBody>
      </p:sp>
    </p:spTree>
    <p:extLst>
      <p:ext uri="{BB962C8B-B14F-4D97-AF65-F5344CB8AC3E}">
        <p14:creationId xmlns:p14="http://schemas.microsoft.com/office/powerpoint/2010/main" val="1704116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www.polleverywhere.com</a:t>
            </a:r>
            <a:r>
              <a:rPr lang="en-US" dirty="0"/>
              <a:t>/</a:t>
            </a:r>
            <a:r>
              <a:rPr lang="en-US" dirty="0" err="1"/>
              <a:t>free_text_polls</a:t>
            </a:r>
            <a:r>
              <a:rPr lang="en-US" dirty="0"/>
              <a:t>/1afdvEcNdmBOoC2pgl5Kk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4699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Helvetica Neue" panose="02000503000000020004" pitchFamily="2" charset="0"/>
              </a:rPr>
              <a:t>Alderaan</a:t>
            </a:r>
            <a:r>
              <a:rPr lang="en-US" dirty="0">
                <a:effectLst/>
                <a:latin typeface="Helvetica Neue" panose="02000503000000020004" pitchFamily="2" charset="0"/>
              </a:rPr>
              <a:t> Coruscant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Tatooine 118</a:t>
            </a:r>
          </a:p>
          <a:p>
            <a:endParaRPr lang="en-US" dirty="0">
              <a:effectLst/>
              <a:latin typeface="Helvetica Neue" panose="02000503000000020004" pitchFamily="2" charset="0"/>
            </a:endParaRP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71</a:t>
            </a:r>
          </a:p>
          <a:p>
            <a:endParaRPr lang="en-US" dirty="0">
              <a:effectLst/>
              <a:latin typeface="Helvetica Neue" panose="02000503000000020004" pitchFamily="2" charset="0"/>
            </a:endParaRP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151</a:t>
            </a:r>
          </a:p>
          <a:p>
            <a:endParaRPr lang="en-US" dirty="0">
              <a:effectLst/>
              <a:latin typeface="Helvetica Neue" panose="02000503000000020004" pitchFamily="2" charset="0"/>
            </a:endParaRPr>
          </a:p>
          <a:p>
            <a:r>
              <a:rPr lang="en-US" dirty="0">
                <a:effectLst/>
                <a:latin typeface="Helvetica Neue" panose="02000503000000020004" pitchFamily="2" charset="0"/>
              </a:rPr>
              <a:t>Tatooine </a:t>
            </a:r>
            <a:r>
              <a:rPr lang="en-US" dirty="0" err="1">
                <a:effectLst/>
                <a:latin typeface="Helvetica Neue" panose="02000503000000020004" pitchFamily="2" charset="0"/>
              </a:rPr>
              <a:t>Lotho</a:t>
            </a:r>
            <a:r>
              <a:rPr lang="en-US" dirty="0">
                <a:effectLst/>
                <a:latin typeface="Helvetica Neue" panose="02000503000000020004" pitchFamily="2" charset="0"/>
              </a:rPr>
              <a:t> Minor 111</a:t>
            </a:r>
          </a:p>
          <a:p>
            <a:endParaRPr lang="en-US" dirty="0">
              <a:effectLst/>
              <a:latin typeface="Helvetica Neue" panose="02000503000000020004" pitchFamily="2" charset="0"/>
            </a:endParaRPr>
          </a:p>
          <a:p>
            <a:r>
              <a:rPr lang="en-US" dirty="0" err="1">
                <a:effectLst/>
                <a:latin typeface="Helvetica Neue" panose="02000503000000020004" pitchFamily="2" charset="0"/>
              </a:rPr>
              <a:t>Lotho</a:t>
            </a:r>
            <a:r>
              <a:rPr lang="en-US" dirty="0">
                <a:effectLst/>
                <a:latin typeface="Helvetica Neue" panose="02000503000000020004" pitchFamily="2" charset="0"/>
              </a:rPr>
              <a:t> Minor </a:t>
            </a:r>
            <a:r>
              <a:rPr lang="en-US" dirty="0" err="1">
                <a:effectLst/>
                <a:latin typeface="Helvetica Neue" panose="02000503000000020004" pitchFamily="2" charset="0"/>
              </a:rPr>
              <a:t>Mandalore</a:t>
            </a:r>
            <a:r>
              <a:rPr lang="en-US" dirty="0">
                <a:effectLst/>
                <a:latin typeface="Helvetica Neue" panose="02000503000000020004" pitchFamily="2" charset="0"/>
              </a:rPr>
              <a:t> 70</a:t>
            </a:r>
          </a:p>
          <a:p>
            <a:endParaRPr lang="en-US" dirty="0">
              <a:effectLst/>
              <a:latin typeface="Helvetica Neue" panose="02000503000000020004" pitchFamily="2" charset="0"/>
            </a:endParaRPr>
          </a:p>
          <a:p>
            <a:r>
              <a:rPr lang="en-US" dirty="0" err="1">
                <a:effectLst/>
                <a:latin typeface="Helvetica Neue" panose="02000503000000020004" pitchFamily="2" charset="0"/>
              </a:rPr>
              <a:t>Mandalore</a:t>
            </a:r>
            <a:r>
              <a:rPr lang="en-US" dirty="0">
                <a:effectLst/>
                <a:latin typeface="Helvetica Neue" panose="02000503000000020004" pitchFamily="2" charset="0"/>
              </a:rPr>
              <a:t> Dagobah 75</a:t>
            </a:r>
          </a:p>
          <a:p>
            <a:endParaRPr lang="en-US" dirty="0">
              <a:effectLst/>
              <a:latin typeface="Helvetica Neue" panose="02000503000000020004" pitchFamily="2" charset="0"/>
            </a:endParaRPr>
          </a:p>
          <a:p>
            <a:r>
              <a:rPr lang="en-US" dirty="0">
                <a:effectLst/>
                <a:latin typeface="Helvetica Neue" panose="02000503000000020004" pitchFamily="2" charset="0"/>
              </a:rPr>
              <a:t>Dagobah </a:t>
            </a:r>
            <a:r>
              <a:rPr lang="en-US" dirty="0" err="1">
                <a:effectLst/>
                <a:latin typeface="Helvetica Neue" panose="02000503000000020004" pitchFamily="2" charset="0"/>
              </a:rPr>
              <a:t>Zygerria</a:t>
            </a:r>
            <a:r>
              <a:rPr lang="en-US" dirty="0">
                <a:effectLst/>
                <a:latin typeface="Helvetica Neue" panose="02000503000000020004" pitchFamily="2" charset="0"/>
              </a:rPr>
              <a:t> 120</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a:t>
            </a:r>
            <a:r>
              <a:rPr lang="en-US" dirty="0" err="1">
                <a:effectLst/>
                <a:latin typeface="Helvetica Neue" panose="02000503000000020004" pitchFamily="2" charset="0"/>
              </a:rPr>
              <a:t>Ryloth</a:t>
            </a:r>
            <a:r>
              <a:rPr lang="en-US" dirty="0">
                <a:effectLst/>
                <a:latin typeface="Helvetica Neue" panose="02000503000000020004" pitchFamily="2" charset="0"/>
              </a:rPr>
              <a:t> 146</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Naboo 138</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Naboo 97</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80</a:t>
            </a:r>
          </a:p>
          <a:p>
            <a:endParaRPr lang="en-US" dirty="0">
              <a:effectLst/>
              <a:latin typeface="Helvetica Neue" panose="02000503000000020004" pitchFamily="2" charset="0"/>
            </a:endParaRPr>
          </a:p>
          <a:p>
            <a:r>
              <a:rPr lang="en-US" dirty="0" err="1">
                <a:effectLst/>
                <a:latin typeface="Helvetica Neue" panose="02000503000000020004" pitchFamily="2" charset="0"/>
              </a:rPr>
              <a:t>Starkiller</a:t>
            </a:r>
            <a:r>
              <a:rPr lang="en-US" dirty="0">
                <a:effectLst/>
                <a:latin typeface="Helvetica Neue" panose="02000503000000020004" pitchFamily="2" charset="0"/>
              </a:rPr>
              <a:t> Base Endor 99</a:t>
            </a:r>
          </a:p>
          <a:p>
            <a:endParaRPr lang="en-US" dirty="0">
              <a:effectLst/>
              <a:latin typeface="Helvetica Neue" panose="02000503000000020004" pitchFamily="2" charset="0"/>
            </a:endParaRPr>
          </a:p>
          <a:p>
            <a:r>
              <a:rPr lang="en-US" dirty="0">
                <a:effectLst/>
                <a:latin typeface="Helvetica Neue" panose="02000503000000020004" pitchFamily="2" charset="0"/>
              </a:rPr>
              <a:t>Kessel Naboo 101</a:t>
            </a:r>
          </a:p>
          <a:p>
            <a:endParaRPr lang="en-US" dirty="0">
              <a:effectLst/>
              <a:latin typeface="Helvetica Neue" panose="02000503000000020004" pitchFamily="2" charset="0"/>
            </a:endParaRPr>
          </a:p>
          <a:p>
            <a:r>
              <a:rPr lang="en-US" dirty="0">
                <a:effectLst/>
                <a:latin typeface="Helvetica Neue" panose="02000503000000020004" pitchFamily="2" charset="0"/>
              </a:rPr>
              <a:t>Kessel Endor 211</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Geonosis</a:t>
            </a:r>
            <a:r>
              <a:rPr lang="en-US" dirty="0">
                <a:effectLst/>
                <a:latin typeface="Helvetica Neue" panose="02000503000000020004" pitchFamily="2" charset="0"/>
              </a:rPr>
              <a:t> 90</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Bespin</a:t>
            </a:r>
            <a:r>
              <a:rPr lang="en-US" dirty="0">
                <a:effectLst/>
                <a:latin typeface="Helvetica Neue" panose="02000503000000020004" pitchFamily="2" charset="0"/>
              </a:rPr>
              <a:t> 85</a:t>
            </a:r>
          </a:p>
          <a:p>
            <a:endParaRPr lang="en-US" dirty="0">
              <a:effectLst/>
              <a:latin typeface="Helvetica Neue" panose="02000503000000020004" pitchFamily="2" charset="0"/>
            </a:endParaRPr>
          </a:p>
          <a:p>
            <a:r>
              <a:rPr lang="en-US" dirty="0" err="1">
                <a:effectLst/>
                <a:latin typeface="Helvetica Neue" panose="02000503000000020004" pitchFamily="2" charset="0"/>
              </a:rPr>
              <a:t>Bespin</a:t>
            </a:r>
            <a:r>
              <a:rPr lang="en-US" dirty="0">
                <a:effectLst/>
                <a:latin typeface="Helvetica Neue" panose="02000503000000020004" pitchFamily="2" charset="0"/>
              </a:rPr>
              <a:t> </a:t>
            </a:r>
            <a:r>
              <a:rPr lang="en-US" dirty="0" err="1">
                <a:effectLst/>
                <a:latin typeface="Helvetica Neue" panose="02000503000000020004" pitchFamily="2" charset="0"/>
              </a:rPr>
              <a:t>Hoth</a:t>
            </a:r>
            <a:r>
              <a:rPr lang="en-US" dirty="0">
                <a:effectLst/>
                <a:latin typeface="Helvetica Neue" panose="02000503000000020004" pitchFamily="2" charset="0"/>
              </a:rPr>
              <a:t> 98</a:t>
            </a:r>
          </a:p>
          <a:p>
            <a:endParaRPr lang="en-US" dirty="0">
              <a:effectLst/>
              <a:latin typeface="Helvetica Neue" panose="02000503000000020004" pitchFamily="2" charset="0"/>
            </a:endParaRPr>
          </a:p>
          <a:p>
            <a:r>
              <a:rPr lang="en-US" dirty="0" err="1">
                <a:effectLst/>
                <a:latin typeface="Helvetica Neue" panose="02000503000000020004" pitchFamily="2" charset="0"/>
              </a:rPr>
              <a:t>Hoth</a:t>
            </a:r>
            <a:r>
              <a:rPr lang="en-US" dirty="0">
                <a:effectLst/>
                <a:latin typeface="Helvetica Neue" panose="02000503000000020004" pitchFamily="2" charset="0"/>
              </a:rPr>
              <a:t> </a:t>
            </a:r>
            <a:r>
              <a:rPr lang="en-US" dirty="0" err="1">
                <a:effectLst/>
                <a:latin typeface="Helvetica Neue" panose="02000503000000020004" pitchFamily="2" charset="0"/>
              </a:rPr>
              <a:t>Fondor</a:t>
            </a:r>
            <a:r>
              <a:rPr lang="en-US" dirty="0">
                <a:effectLst/>
                <a:latin typeface="Helvetica Neue" panose="02000503000000020004" pitchFamily="2" charset="0"/>
              </a:rPr>
              <a:t> 86</a:t>
            </a:r>
          </a:p>
          <a:p>
            <a:endParaRPr lang="en-US" dirty="0">
              <a:effectLst/>
              <a:latin typeface="Helvetica Neue" panose="02000503000000020004" pitchFamily="2" charset="0"/>
            </a:endParaRPr>
          </a:p>
          <a:p>
            <a:r>
              <a:rPr lang="en-US" dirty="0">
                <a:effectLst/>
                <a:latin typeface="Helvetica Neue" panose="02000503000000020004" pitchFamily="2" charset="0"/>
              </a:rPr>
              <a:t>Vandor-1 </a:t>
            </a:r>
            <a:r>
              <a:rPr lang="en-US" dirty="0" err="1">
                <a:effectLst/>
                <a:latin typeface="Helvetica Neue" panose="02000503000000020004" pitchFamily="2" charset="0"/>
              </a:rPr>
              <a:t>Bespin</a:t>
            </a:r>
            <a:r>
              <a:rPr lang="en-US" dirty="0">
                <a:effectLst/>
                <a:latin typeface="Helvetica Neue" panose="02000503000000020004" pitchFamily="2" charset="0"/>
              </a:rPr>
              <a:t> 142</a:t>
            </a:r>
          </a:p>
          <a:p>
            <a:endParaRPr lang="en-US" dirty="0">
              <a:effectLst/>
              <a:latin typeface="Helvetica Neue" panose="02000503000000020004" pitchFamily="2" charset="0"/>
            </a:endParaRPr>
          </a:p>
          <a:p>
            <a:r>
              <a:rPr lang="en-US" dirty="0" err="1">
                <a:effectLst/>
                <a:latin typeface="Helvetica Neue" panose="02000503000000020004" pitchFamily="2" charset="0"/>
              </a:rPr>
              <a:t>Iridonia</a:t>
            </a:r>
            <a:r>
              <a:rPr lang="en-US" dirty="0">
                <a:effectLst/>
                <a:latin typeface="Helvetica Neue" panose="02000503000000020004" pitchFamily="2" charset="0"/>
              </a:rPr>
              <a:t> Vandor-1 92</a:t>
            </a:r>
          </a:p>
          <a:p>
            <a:endParaRPr lang="en-US" dirty="0">
              <a:effectLst/>
              <a:latin typeface="Helvetica Neue" panose="02000503000000020004" pitchFamily="2" charset="0"/>
            </a:endParaRPr>
          </a:p>
          <a:p>
            <a:r>
              <a:rPr lang="en-US" dirty="0">
                <a:effectLst/>
                <a:latin typeface="Helvetica Neue" panose="02000503000000020004" pitchFamily="2" charset="0"/>
              </a:rPr>
              <a:t>Polis Massa </a:t>
            </a:r>
            <a:r>
              <a:rPr lang="en-US" dirty="0" err="1">
                <a:effectLst/>
                <a:latin typeface="Helvetica Neue" panose="02000503000000020004" pitchFamily="2" charset="0"/>
              </a:rPr>
              <a:t>Iridonia</a:t>
            </a:r>
            <a:r>
              <a:rPr lang="en-US" dirty="0">
                <a:effectLst/>
                <a:latin typeface="Helvetica Neue" panose="02000503000000020004" pitchFamily="2" charset="0"/>
              </a:rPr>
              <a:t> 87</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Alternate format</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Coruscant	|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Tatooine	|	118</a:t>
            </a: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	71</a:t>
            </a: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	151</a:t>
            </a:r>
          </a:p>
          <a:p>
            <a:r>
              <a:rPr lang="en-US" dirty="0">
                <a:effectLst/>
                <a:latin typeface="Helvetica Neue" panose="02000503000000020004" pitchFamily="2" charset="0"/>
              </a:rPr>
              <a:t>Tatooine	|	</a:t>
            </a:r>
            <a:r>
              <a:rPr lang="en-US" dirty="0" err="1">
                <a:effectLst/>
                <a:latin typeface="Helvetica Neue" panose="02000503000000020004" pitchFamily="2" charset="0"/>
              </a:rPr>
              <a:t>Lotho</a:t>
            </a:r>
            <a:r>
              <a:rPr lang="en-US" dirty="0">
                <a:effectLst/>
                <a:latin typeface="Helvetica Neue" panose="02000503000000020004" pitchFamily="2" charset="0"/>
              </a:rPr>
              <a:t> Minor	|	111</a:t>
            </a:r>
          </a:p>
          <a:p>
            <a:r>
              <a:rPr lang="en-US" dirty="0" err="1">
                <a:effectLst/>
                <a:latin typeface="Helvetica Neue" panose="02000503000000020004" pitchFamily="2" charset="0"/>
              </a:rPr>
              <a:t>Lotho</a:t>
            </a:r>
            <a:r>
              <a:rPr lang="en-US" dirty="0">
                <a:effectLst/>
                <a:latin typeface="Helvetica Neue" panose="02000503000000020004" pitchFamily="2" charset="0"/>
              </a:rPr>
              <a:t> Minor	|	</a:t>
            </a:r>
            <a:r>
              <a:rPr lang="en-US" dirty="0" err="1">
                <a:effectLst/>
                <a:latin typeface="Helvetica Neue" panose="02000503000000020004" pitchFamily="2" charset="0"/>
              </a:rPr>
              <a:t>Mandalore</a:t>
            </a:r>
            <a:r>
              <a:rPr lang="en-US" dirty="0">
                <a:effectLst/>
                <a:latin typeface="Helvetica Neue" panose="02000503000000020004" pitchFamily="2" charset="0"/>
              </a:rPr>
              <a:t>	|	70</a:t>
            </a:r>
          </a:p>
          <a:p>
            <a:r>
              <a:rPr lang="en-US" dirty="0" err="1">
                <a:effectLst/>
                <a:latin typeface="Helvetica Neue" panose="02000503000000020004" pitchFamily="2" charset="0"/>
              </a:rPr>
              <a:t>Mandalore</a:t>
            </a:r>
            <a:r>
              <a:rPr lang="en-US" dirty="0">
                <a:effectLst/>
                <a:latin typeface="Helvetica Neue" panose="02000503000000020004" pitchFamily="2" charset="0"/>
              </a:rPr>
              <a:t>	|	Dagobah	|	75</a:t>
            </a:r>
          </a:p>
          <a:p>
            <a:r>
              <a:rPr lang="en-US" dirty="0">
                <a:effectLst/>
                <a:latin typeface="Helvetica Neue" panose="02000503000000020004" pitchFamily="2" charset="0"/>
              </a:rPr>
              <a:t>Dagobah	|	</a:t>
            </a:r>
            <a:r>
              <a:rPr lang="en-US" dirty="0" err="1">
                <a:effectLst/>
                <a:latin typeface="Helvetica Neue" panose="02000503000000020004" pitchFamily="2" charset="0"/>
              </a:rPr>
              <a:t>Zygerria</a:t>
            </a:r>
            <a:r>
              <a:rPr lang="en-US" dirty="0">
                <a:effectLst/>
                <a:latin typeface="Helvetica Neue" panose="02000503000000020004" pitchFamily="2" charset="0"/>
              </a:rPr>
              <a:t>	|	120</a:t>
            </a:r>
          </a:p>
          <a:p>
            <a:r>
              <a:rPr lang="en-US" dirty="0" err="1">
                <a:effectLst/>
                <a:latin typeface="Helvetica Neue" panose="02000503000000020004" pitchFamily="2" charset="0"/>
              </a:rPr>
              <a:t>Zygerria</a:t>
            </a:r>
            <a:r>
              <a:rPr lang="en-US" dirty="0">
                <a:effectLst/>
                <a:latin typeface="Helvetica Neue" panose="02000503000000020004" pitchFamily="2" charset="0"/>
              </a:rPr>
              <a:t>	|	</a:t>
            </a:r>
            <a:r>
              <a:rPr lang="en-US" dirty="0" err="1">
                <a:effectLst/>
                <a:latin typeface="Helvetica Neue" panose="02000503000000020004" pitchFamily="2" charset="0"/>
              </a:rPr>
              <a:t>Ryloth</a:t>
            </a:r>
            <a:r>
              <a:rPr lang="en-US" dirty="0">
                <a:effectLst/>
                <a:latin typeface="Helvetica Neue" panose="02000503000000020004" pitchFamily="2" charset="0"/>
              </a:rPr>
              <a:t>	|	146</a:t>
            </a:r>
          </a:p>
          <a:p>
            <a:r>
              <a:rPr lang="en-US" dirty="0" err="1">
                <a:effectLst/>
                <a:latin typeface="Helvetica Neue" panose="02000503000000020004" pitchFamily="2" charset="0"/>
              </a:rPr>
              <a:t>Zygerria</a:t>
            </a:r>
            <a:r>
              <a:rPr lang="en-US" dirty="0">
                <a:effectLst/>
                <a:latin typeface="Helvetica Neue" panose="02000503000000020004" pitchFamily="2" charset="0"/>
              </a:rPr>
              <a:t>	|	Naboo	|	138</a:t>
            </a:r>
          </a:p>
          <a:p>
            <a:r>
              <a:rPr lang="en-US" dirty="0" err="1">
                <a:effectLst/>
                <a:latin typeface="Helvetica Neue" panose="02000503000000020004" pitchFamily="2" charset="0"/>
              </a:rPr>
              <a:t>Ryloth</a:t>
            </a:r>
            <a:r>
              <a:rPr lang="en-US" dirty="0">
                <a:effectLst/>
                <a:latin typeface="Helvetica Neue" panose="02000503000000020004" pitchFamily="2" charset="0"/>
              </a:rPr>
              <a:t>	|	Naboo	|	97</a:t>
            </a:r>
          </a:p>
          <a:p>
            <a:r>
              <a:rPr lang="en-US" dirty="0" err="1">
                <a:effectLst/>
                <a:latin typeface="Helvetica Neue" panose="02000503000000020004" pitchFamily="2" charset="0"/>
              </a:rPr>
              <a:t>Ryloth</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80</a:t>
            </a:r>
          </a:p>
          <a:p>
            <a:r>
              <a:rPr lang="en-US" dirty="0" err="1">
                <a:effectLst/>
                <a:latin typeface="Helvetica Neue" panose="02000503000000020004" pitchFamily="2" charset="0"/>
              </a:rPr>
              <a:t>Starkiller</a:t>
            </a:r>
            <a:r>
              <a:rPr lang="en-US" dirty="0">
                <a:effectLst/>
                <a:latin typeface="Helvetica Neue" panose="02000503000000020004" pitchFamily="2" charset="0"/>
              </a:rPr>
              <a:t> Base	|	Endor	|	99</a:t>
            </a:r>
          </a:p>
          <a:p>
            <a:r>
              <a:rPr lang="en-US" dirty="0">
                <a:effectLst/>
                <a:latin typeface="Helvetica Neue" panose="02000503000000020004" pitchFamily="2" charset="0"/>
              </a:rPr>
              <a:t>Kessel	|	Naboo	|	101</a:t>
            </a:r>
          </a:p>
          <a:p>
            <a:r>
              <a:rPr lang="en-US" dirty="0">
                <a:effectLst/>
                <a:latin typeface="Helvetica Neue" panose="02000503000000020004" pitchFamily="2" charset="0"/>
              </a:rPr>
              <a:t>Kessel	|	Endor	|	211</a:t>
            </a:r>
          </a:p>
          <a:p>
            <a:r>
              <a:rPr lang="en-US" dirty="0">
                <a:effectLst/>
                <a:latin typeface="Helvetica Neue" panose="02000503000000020004" pitchFamily="2" charset="0"/>
              </a:rPr>
              <a:t>Kessel	|	</a:t>
            </a:r>
            <a:r>
              <a:rPr lang="en-US" dirty="0" err="1">
                <a:effectLst/>
                <a:latin typeface="Helvetica Neue" panose="02000503000000020004" pitchFamily="2" charset="0"/>
              </a:rPr>
              <a:t>Geonosis</a:t>
            </a:r>
            <a:r>
              <a:rPr lang="en-US" dirty="0">
                <a:effectLst/>
                <a:latin typeface="Helvetica Neue" panose="02000503000000020004" pitchFamily="2" charset="0"/>
              </a:rPr>
              <a:t>	|	90</a:t>
            </a:r>
          </a:p>
          <a:p>
            <a:r>
              <a:rPr lang="en-US" dirty="0">
                <a:effectLst/>
                <a:latin typeface="Helvetica Neue" panose="02000503000000020004" pitchFamily="2" charset="0"/>
              </a:rPr>
              <a:t>Kessel	|	</a:t>
            </a:r>
            <a:r>
              <a:rPr lang="en-US" dirty="0" err="1">
                <a:effectLst/>
                <a:latin typeface="Helvetica Neue" panose="02000503000000020004" pitchFamily="2" charset="0"/>
              </a:rPr>
              <a:t>Bespin</a:t>
            </a:r>
            <a:r>
              <a:rPr lang="en-US" dirty="0">
                <a:effectLst/>
                <a:latin typeface="Helvetica Neue" panose="02000503000000020004" pitchFamily="2" charset="0"/>
              </a:rPr>
              <a:t> 	|	85</a:t>
            </a:r>
          </a:p>
          <a:p>
            <a:r>
              <a:rPr lang="en-US" dirty="0" err="1">
                <a:effectLst/>
                <a:latin typeface="Helvetica Neue" panose="02000503000000020004" pitchFamily="2" charset="0"/>
              </a:rPr>
              <a:t>Bespin</a:t>
            </a:r>
            <a:r>
              <a:rPr lang="en-US" dirty="0">
                <a:effectLst/>
                <a:latin typeface="Helvetica Neue" panose="02000503000000020004" pitchFamily="2" charset="0"/>
              </a:rPr>
              <a:t>	|	</a:t>
            </a:r>
            <a:r>
              <a:rPr lang="en-US" dirty="0" err="1">
                <a:effectLst/>
                <a:latin typeface="Helvetica Neue" panose="02000503000000020004" pitchFamily="2" charset="0"/>
              </a:rPr>
              <a:t>Hoth</a:t>
            </a:r>
            <a:r>
              <a:rPr lang="en-US" dirty="0">
                <a:effectLst/>
                <a:latin typeface="Helvetica Neue" panose="02000503000000020004" pitchFamily="2" charset="0"/>
              </a:rPr>
              <a:t>	|	98</a:t>
            </a:r>
          </a:p>
          <a:p>
            <a:r>
              <a:rPr lang="en-US" dirty="0" err="1">
                <a:effectLst/>
                <a:latin typeface="Helvetica Neue" panose="02000503000000020004" pitchFamily="2" charset="0"/>
              </a:rPr>
              <a:t>Hoth</a:t>
            </a:r>
            <a:r>
              <a:rPr lang="en-US" dirty="0">
                <a:effectLst/>
                <a:latin typeface="Helvetica Neue" panose="02000503000000020004" pitchFamily="2" charset="0"/>
              </a:rPr>
              <a:t>	|	</a:t>
            </a:r>
            <a:r>
              <a:rPr lang="en-US" dirty="0" err="1">
                <a:effectLst/>
                <a:latin typeface="Helvetica Neue" panose="02000503000000020004" pitchFamily="2" charset="0"/>
              </a:rPr>
              <a:t>Fondor</a:t>
            </a:r>
            <a:r>
              <a:rPr lang="en-US" dirty="0">
                <a:effectLst/>
                <a:latin typeface="Helvetica Neue" panose="02000503000000020004" pitchFamily="2" charset="0"/>
              </a:rPr>
              <a:t>	|	86</a:t>
            </a:r>
          </a:p>
          <a:p>
            <a:r>
              <a:rPr lang="en-US" dirty="0">
                <a:effectLst/>
                <a:latin typeface="Helvetica Neue" panose="02000503000000020004" pitchFamily="2" charset="0"/>
              </a:rPr>
              <a:t>Vandor-1	|	</a:t>
            </a:r>
            <a:r>
              <a:rPr lang="en-US" dirty="0" err="1">
                <a:effectLst/>
                <a:latin typeface="Helvetica Neue" panose="02000503000000020004" pitchFamily="2" charset="0"/>
              </a:rPr>
              <a:t>Bespin</a:t>
            </a:r>
            <a:r>
              <a:rPr lang="en-US" dirty="0">
                <a:effectLst/>
                <a:latin typeface="Helvetica Neue" panose="02000503000000020004" pitchFamily="2" charset="0"/>
              </a:rPr>
              <a:t>	|	142</a:t>
            </a:r>
          </a:p>
          <a:p>
            <a:r>
              <a:rPr lang="en-US" dirty="0" err="1">
                <a:effectLst/>
                <a:latin typeface="Helvetica Neue" panose="02000503000000020004" pitchFamily="2" charset="0"/>
              </a:rPr>
              <a:t>Iridonia</a:t>
            </a:r>
            <a:r>
              <a:rPr lang="en-US" dirty="0">
                <a:effectLst/>
                <a:latin typeface="Helvetica Neue" panose="02000503000000020004" pitchFamily="2" charset="0"/>
              </a:rPr>
              <a:t>	|	Vandor-1	|		|	92</a:t>
            </a:r>
          </a:p>
          <a:p>
            <a:r>
              <a:rPr lang="en-US" dirty="0">
                <a:effectLst/>
                <a:latin typeface="Helvetica Neue" panose="02000503000000020004" pitchFamily="2" charset="0"/>
              </a:rPr>
              <a:t>Polis Massa	|	</a:t>
            </a:r>
            <a:r>
              <a:rPr lang="en-US" dirty="0" err="1">
                <a:effectLst/>
                <a:latin typeface="Helvetica Neue" panose="02000503000000020004" pitchFamily="2" charset="0"/>
              </a:rPr>
              <a:t>Iridonia</a:t>
            </a:r>
            <a:r>
              <a:rPr lang="en-US" dirty="0">
                <a:effectLst/>
                <a:latin typeface="Helvetica Neue" panose="02000503000000020004" pitchFamily="2" charset="0"/>
              </a:rPr>
              <a:t>	|	87</a:t>
            </a:r>
          </a:p>
          <a:p>
            <a:endParaRPr lang="en-US" dirty="0" err="1">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16725AFE-A141-6245-ADDB-0375406D4018}" type="slidenum">
              <a:rPr lang="en-US" smtClean="0"/>
              <a:t>16</a:t>
            </a:fld>
            <a:endParaRPr lang="en-US"/>
          </a:p>
        </p:txBody>
      </p:sp>
    </p:spTree>
    <p:extLst>
      <p:ext uri="{BB962C8B-B14F-4D97-AF65-F5344CB8AC3E}">
        <p14:creationId xmlns:p14="http://schemas.microsoft.com/office/powerpoint/2010/main" val="2535134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Helvetica Neue" panose="02000503000000020004" pitchFamily="2" charset="0"/>
              </a:rPr>
              <a:t>Alderaan</a:t>
            </a:r>
            <a:r>
              <a:rPr lang="en-US" dirty="0">
                <a:effectLst/>
                <a:latin typeface="Helvetica Neue" panose="02000503000000020004" pitchFamily="2" charset="0"/>
              </a:rPr>
              <a:t> Coruscant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Tatooine 118</a:t>
            </a:r>
          </a:p>
          <a:p>
            <a:endParaRPr lang="en-US" dirty="0">
              <a:effectLst/>
              <a:latin typeface="Helvetica Neue" panose="02000503000000020004" pitchFamily="2" charset="0"/>
            </a:endParaRP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71</a:t>
            </a:r>
          </a:p>
          <a:p>
            <a:endParaRPr lang="en-US" dirty="0">
              <a:effectLst/>
              <a:latin typeface="Helvetica Neue" panose="02000503000000020004" pitchFamily="2" charset="0"/>
            </a:endParaRP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151</a:t>
            </a:r>
          </a:p>
          <a:p>
            <a:endParaRPr lang="en-US" dirty="0">
              <a:effectLst/>
              <a:latin typeface="Helvetica Neue" panose="02000503000000020004" pitchFamily="2" charset="0"/>
            </a:endParaRPr>
          </a:p>
          <a:p>
            <a:r>
              <a:rPr lang="en-US" dirty="0">
                <a:effectLst/>
                <a:latin typeface="Helvetica Neue" panose="02000503000000020004" pitchFamily="2" charset="0"/>
              </a:rPr>
              <a:t>Tatooine </a:t>
            </a:r>
            <a:r>
              <a:rPr lang="en-US" dirty="0" err="1">
                <a:effectLst/>
                <a:latin typeface="Helvetica Neue" panose="02000503000000020004" pitchFamily="2" charset="0"/>
              </a:rPr>
              <a:t>Lotho</a:t>
            </a:r>
            <a:r>
              <a:rPr lang="en-US" dirty="0">
                <a:effectLst/>
                <a:latin typeface="Helvetica Neue" panose="02000503000000020004" pitchFamily="2" charset="0"/>
              </a:rPr>
              <a:t> Minor 111</a:t>
            </a:r>
          </a:p>
          <a:p>
            <a:endParaRPr lang="en-US" dirty="0">
              <a:effectLst/>
              <a:latin typeface="Helvetica Neue" panose="02000503000000020004" pitchFamily="2" charset="0"/>
            </a:endParaRPr>
          </a:p>
          <a:p>
            <a:r>
              <a:rPr lang="en-US" dirty="0" err="1">
                <a:effectLst/>
                <a:latin typeface="Helvetica Neue" panose="02000503000000020004" pitchFamily="2" charset="0"/>
              </a:rPr>
              <a:t>Lotho</a:t>
            </a:r>
            <a:r>
              <a:rPr lang="en-US" dirty="0">
                <a:effectLst/>
                <a:latin typeface="Helvetica Neue" panose="02000503000000020004" pitchFamily="2" charset="0"/>
              </a:rPr>
              <a:t> Minor </a:t>
            </a:r>
            <a:r>
              <a:rPr lang="en-US" dirty="0" err="1">
                <a:effectLst/>
                <a:latin typeface="Helvetica Neue" panose="02000503000000020004" pitchFamily="2" charset="0"/>
              </a:rPr>
              <a:t>Mandalore</a:t>
            </a:r>
            <a:r>
              <a:rPr lang="en-US" dirty="0">
                <a:effectLst/>
                <a:latin typeface="Helvetica Neue" panose="02000503000000020004" pitchFamily="2" charset="0"/>
              </a:rPr>
              <a:t> 70</a:t>
            </a:r>
          </a:p>
          <a:p>
            <a:endParaRPr lang="en-US" dirty="0">
              <a:effectLst/>
              <a:latin typeface="Helvetica Neue" panose="02000503000000020004" pitchFamily="2" charset="0"/>
            </a:endParaRPr>
          </a:p>
          <a:p>
            <a:r>
              <a:rPr lang="en-US" dirty="0" err="1">
                <a:effectLst/>
                <a:latin typeface="Helvetica Neue" panose="02000503000000020004" pitchFamily="2" charset="0"/>
              </a:rPr>
              <a:t>Mandalore</a:t>
            </a:r>
            <a:r>
              <a:rPr lang="en-US" dirty="0">
                <a:effectLst/>
                <a:latin typeface="Helvetica Neue" panose="02000503000000020004" pitchFamily="2" charset="0"/>
              </a:rPr>
              <a:t> Dagobah 75</a:t>
            </a:r>
          </a:p>
          <a:p>
            <a:endParaRPr lang="en-US" dirty="0">
              <a:effectLst/>
              <a:latin typeface="Helvetica Neue" panose="02000503000000020004" pitchFamily="2" charset="0"/>
            </a:endParaRPr>
          </a:p>
          <a:p>
            <a:r>
              <a:rPr lang="en-US" dirty="0">
                <a:effectLst/>
                <a:latin typeface="Helvetica Neue" panose="02000503000000020004" pitchFamily="2" charset="0"/>
              </a:rPr>
              <a:t>Dagobah </a:t>
            </a:r>
            <a:r>
              <a:rPr lang="en-US" dirty="0" err="1">
                <a:effectLst/>
                <a:latin typeface="Helvetica Neue" panose="02000503000000020004" pitchFamily="2" charset="0"/>
              </a:rPr>
              <a:t>Zygerria</a:t>
            </a:r>
            <a:r>
              <a:rPr lang="en-US" dirty="0">
                <a:effectLst/>
                <a:latin typeface="Helvetica Neue" panose="02000503000000020004" pitchFamily="2" charset="0"/>
              </a:rPr>
              <a:t> 120</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a:t>
            </a:r>
            <a:r>
              <a:rPr lang="en-US" dirty="0" err="1">
                <a:effectLst/>
                <a:latin typeface="Helvetica Neue" panose="02000503000000020004" pitchFamily="2" charset="0"/>
              </a:rPr>
              <a:t>Ryloth</a:t>
            </a:r>
            <a:r>
              <a:rPr lang="en-US" dirty="0">
                <a:effectLst/>
                <a:latin typeface="Helvetica Neue" panose="02000503000000020004" pitchFamily="2" charset="0"/>
              </a:rPr>
              <a:t> 146</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Naboo 138</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Naboo 97</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80</a:t>
            </a:r>
          </a:p>
          <a:p>
            <a:endParaRPr lang="en-US" dirty="0">
              <a:effectLst/>
              <a:latin typeface="Helvetica Neue" panose="02000503000000020004" pitchFamily="2" charset="0"/>
            </a:endParaRPr>
          </a:p>
          <a:p>
            <a:r>
              <a:rPr lang="en-US" dirty="0" err="1">
                <a:effectLst/>
                <a:latin typeface="Helvetica Neue" panose="02000503000000020004" pitchFamily="2" charset="0"/>
              </a:rPr>
              <a:t>Starkiller</a:t>
            </a:r>
            <a:r>
              <a:rPr lang="en-US" dirty="0">
                <a:effectLst/>
                <a:latin typeface="Helvetica Neue" panose="02000503000000020004" pitchFamily="2" charset="0"/>
              </a:rPr>
              <a:t> Base Endor 99</a:t>
            </a:r>
          </a:p>
          <a:p>
            <a:endParaRPr lang="en-US" dirty="0">
              <a:effectLst/>
              <a:latin typeface="Helvetica Neue" panose="02000503000000020004" pitchFamily="2" charset="0"/>
            </a:endParaRPr>
          </a:p>
          <a:p>
            <a:r>
              <a:rPr lang="en-US" dirty="0">
                <a:effectLst/>
                <a:latin typeface="Helvetica Neue" panose="02000503000000020004" pitchFamily="2" charset="0"/>
              </a:rPr>
              <a:t>Kessel Naboo 101</a:t>
            </a:r>
          </a:p>
          <a:p>
            <a:endParaRPr lang="en-US" dirty="0">
              <a:effectLst/>
              <a:latin typeface="Helvetica Neue" panose="02000503000000020004" pitchFamily="2" charset="0"/>
            </a:endParaRPr>
          </a:p>
          <a:p>
            <a:r>
              <a:rPr lang="en-US" dirty="0">
                <a:effectLst/>
                <a:latin typeface="Helvetica Neue" panose="02000503000000020004" pitchFamily="2" charset="0"/>
              </a:rPr>
              <a:t>Kessel Endor 211</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Geonosis</a:t>
            </a:r>
            <a:r>
              <a:rPr lang="en-US" dirty="0">
                <a:effectLst/>
                <a:latin typeface="Helvetica Neue" panose="02000503000000020004" pitchFamily="2" charset="0"/>
              </a:rPr>
              <a:t> 90</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Bespin</a:t>
            </a:r>
            <a:r>
              <a:rPr lang="en-US" dirty="0">
                <a:effectLst/>
                <a:latin typeface="Helvetica Neue" panose="02000503000000020004" pitchFamily="2" charset="0"/>
              </a:rPr>
              <a:t> 85</a:t>
            </a:r>
          </a:p>
          <a:p>
            <a:endParaRPr lang="en-US" dirty="0">
              <a:effectLst/>
              <a:latin typeface="Helvetica Neue" panose="02000503000000020004" pitchFamily="2" charset="0"/>
            </a:endParaRPr>
          </a:p>
          <a:p>
            <a:r>
              <a:rPr lang="en-US" dirty="0" err="1">
                <a:effectLst/>
                <a:latin typeface="Helvetica Neue" panose="02000503000000020004" pitchFamily="2" charset="0"/>
              </a:rPr>
              <a:t>Bespin</a:t>
            </a:r>
            <a:r>
              <a:rPr lang="en-US" dirty="0">
                <a:effectLst/>
                <a:latin typeface="Helvetica Neue" panose="02000503000000020004" pitchFamily="2" charset="0"/>
              </a:rPr>
              <a:t> </a:t>
            </a:r>
            <a:r>
              <a:rPr lang="en-US" dirty="0" err="1">
                <a:effectLst/>
                <a:latin typeface="Helvetica Neue" panose="02000503000000020004" pitchFamily="2" charset="0"/>
              </a:rPr>
              <a:t>Hoth</a:t>
            </a:r>
            <a:r>
              <a:rPr lang="en-US" dirty="0">
                <a:effectLst/>
                <a:latin typeface="Helvetica Neue" panose="02000503000000020004" pitchFamily="2" charset="0"/>
              </a:rPr>
              <a:t> 98</a:t>
            </a:r>
          </a:p>
          <a:p>
            <a:endParaRPr lang="en-US" dirty="0">
              <a:effectLst/>
              <a:latin typeface="Helvetica Neue" panose="02000503000000020004" pitchFamily="2" charset="0"/>
            </a:endParaRPr>
          </a:p>
          <a:p>
            <a:r>
              <a:rPr lang="en-US" dirty="0" err="1">
                <a:effectLst/>
                <a:latin typeface="Helvetica Neue" panose="02000503000000020004" pitchFamily="2" charset="0"/>
              </a:rPr>
              <a:t>Hoth</a:t>
            </a:r>
            <a:r>
              <a:rPr lang="en-US" dirty="0">
                <a:effectLst/>
                <a:latin typeface="Helvetica Neue" panose="02000503000000020004" pitchFamily="2" charset="0"/>
              </a:rPr>
              <a:t> </a:t>
            </a:r>
            <a:r>
              <a:rPr lang="en-US" dirty="0" err="1">
                <a:effectLst/>
                <a:latin typeface="Helvetica Neue" panose="02000503000000020004" pitchFamily="2" charset="0"/>
              </a:rPr>
              <a:t>Fondor</a:t>
            </a:r>
            <a:r>
              <a:rPr lang="en-US" dirty="0">
                <a:effectLst/>
                <a:latin typeface="Helvetica Neue" panose="02000503000000020004" pitchFamily="2" charset="0"/>
              </a:rPr>
              <a:t> 86</a:t>
            </a:r>
          </a:p>
          <a:p>
            <a:endParaRPr lang="en-US" dirty="0">
              <a:effectLst/>
              <a:latin typeface="Helvetica Neue" panose="02000503000000020004" pitchFamily="2" charset="0"/>
            </a:endParaRPr>
          </a:p>
          <a:p>
            <a:r>
              <a:rPr lang="en-US" dirty="0">
                <a:effectLst/>
                <a:latin typeface="Helvetica Neue" panose="02000503000000020004" pitchFamily="2" charset="0"/>
              </a:rPr>
              <a:t>Vandor-1 </a:t>
            </a:r>
            <a:r>
              <a:rPr lang="en-US" dirty="0" err="1">
                <a:effectLst/>
                <a:latin typeface="Helvetica Neue" panose="02000503000000020004" pitchFamily="2" charset="0"/>
              </a:rPr>
              <a:t>Bespin</a:t>
            </a:r>
            <a:r>
              <a:rPr lang="en-US" dirty="0">
                <a:effectLst/>
                <a:latin typeface="Helvetica Neue" panose="02000503000000020004" pitchFamily="2" charset="0"/>
              </a:rPr>
              <a:t> 142</a:t>
            </a:r>
          </a:p>
          <a:p>
            <a:endParaRPr lang="en-US" dirty="0">
              <a:effectLst/>
              <a:latin typeface="Helvetica Neue" panose="02000503000000020004" pitchFamily="2" charset="0"/>
            </a:endParaRPr>
          </a:p>
          <a:p>
            <a:r>
              <a:rPr lang="en-US" dirty="0" err="1">
                <a:effectLst/>
                <a:latin typeface="Helvetica Neue" panose="02000503000000020004" pitchFamily="2" charset="0"/>
              </a:rPr>
              <a:t>Iridonia</a:t>
            </a:r>
            <a:r>
              <a:rPr lang="en-US" dirty="0">
                <a:effectLst/>
                <a:latin typeface="Helvetica Neue" panose="02000503000000020004" pitchFamily="2" charset="0"/>
              </a:rPr>
              <a:t> Vandor-1 92</a:t>
            </a:r>
          </a:p>
          <a:p>
            <a:endParaRPr lang="en-US" dirty="0">
              <a:effectLst/>
              <a:latin typeface="Helvetica Neue" panose="02000503000000020004" pitchFamily="2" charset="0"/>
            </a:endParaRPr>
          </a:p>
          <a:p>
            <a:r>
              <a:rPr lang="en-US" dirty="0">
                <a:effectLst/>
                <a:latin typeface="Helvetica Neue" panose="02000503000000020004" pitchFamily="2" charset="0"/>
              </a:rPr>
              <a:t>Polis Massa </a:t>
            </a:r>
            <a:r>
              <a:rPr lang="en-US" dirty="0" err="1">
                <a:effectLst/>
                <a:latin typeface="Helvetica Neue" panose="02000503000000020004" pitchFamily="2" charset="0"/>
              </a:rPr>
              <a:t>Iridonia</a:t>
            </a:r>
            <a:r>
              <a:rPr lang="en-US" dirty="0">
                <a:effectLst/>
                <a:latin typeface="Helvetica Neue" panose="02000503000000020004" pitchFamily="2" charset="0"/>
              </a:rPr>
              <a:t> 87</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Alternate format</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Coruscant	|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Tatooine	|	118</a:t>
            </a: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	71</a:t>
            </a: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	151</a:t>
            </a:r>
          </a:p>
          <a:p>
            <a:r>
              <a:rPr lang="en-US" dirty="0">
                <a:effectLst/>
                <a:latin typeface="Helvetica Neue" panose="02000503000000020004" pitchFamily="2" charset="0"/>
              </a:rPr>
              <a:t>Tatooine	|	</a:t>
            </a:r>
            <a:r>
              <a:rPr lang="en-US" dirty="0" err="1">
                <a:effectLst/>
                <a:latin typeface="Helvetica Neue" panose="02000503000000020004" pitchFamily="2" charset="0"/>
              </a:rPr>
              <a:t>Lotho</a:t>
            </a:r>
            <a:r>
              <a:rPr lang="en-US" dirty="0">
                <a:effectLst/>
                <a:latin typeface="Helvetica Neue" panose="02000503000000020004" pitchFamily="2" charset="0"/>
              </a:rPr>
              <a:t> Minor	|	111</a:t>
            </a:r>
          </a:p>
          <a:p>
            <a:r>
              <a:rPr lang="en-US" dirty="0" err="1">
                <a:effectLst/>
                <a:latin typeface="Helvetica Neue" panose="02000503000000020004" pitchFamily="2" charset="0"/>
              </a:rPr>
              <a:t>Lotho</a:t>
            </a:r>
            <a:r>
              <a:rPr lang="en-US" dirty="0">
                <a:effectLst/>
                <a:latin typeface="Helvetica Neue" panose="02000503000000020004" pitchFamily="2" charset="0"/>
              </a:rPr>
              <a:t> Minor	|	</a:t>
            </a:r>
            <a:r>
              <a:rPr lang="en-US" dirty="0" err="1">
                <a:effectLst/>
                <a:latin typeface="Helvetica Neue" panose="02000503000000020004" pitchFamily="2" charset="0"/>
              </a:rPr>
              <a:t>Mandalore</a:t>
            </a:r>
            <a:r>
              <a:rPr lang="en-US" dirty="0">
                <a:effectLst/>
                <a:latin typeface="Helvetica Neue" panose="02000503000000020004" pitchFamily="2" charset="0"/>
              </a:rPr>
              <a:t>	|	70</a:t>
            </a:r>
          </a:p>
          <a:p>
            <a:r>
              <a:rPr lang="en-US" dirty="0" err="1">
                <a:effectLst/>
                <a:latin typeface="Helvetica Neue" panose="02000503000000020004" pitchFamily="2" charset="0"/>
              </a:rPr>
              <a:t>Mandalore</a:t>
            </a:r>
            <a:r>
              <a:rPr lang="en-US" dirty="0">
                <a:effectLst/>
                <a:latin typeface="Helvetica Neue" panose="02000503000000020004" pitchFamily="2" charset="0"/>
              </a:rPr>
              <a:t>	|	Dagobah	|	75</a:t>
            </a:r>
          </a:p>
          <a:p>
            <a:r>
              <a:rPr lang="en-US" dirty="0">
                <a:effectLst/>
                <a:latin typeface="Helvetica Neue" panose="02000503000000020004" pitchFamily="2" charset="0"/>
              </a:rPr>
              <a:t>Dagobah	|	</a:t>
            </a:r>
            <a:r>
              <a:rPr lang="en-US" dirty="0" err="1">
                <a:effectLst/>
                <a:latin typeface="Helvetica Neue" panose="02000503000000020004" pitchFamily="2" charset="0"/>
              </a:rPr>
              <a:t>Zygerria</a:t>
            </a:r>
            <a:r>
              <a:rPr lang="en-US" dirty="0">
                <a:effectLst/>
                <a:latin typeface="Helvetica Neue" panose="02000503000000020004" pitchFamily="2" charset="0"/>
              </a:rPr>
              <a:t>	|	120</a:t>
            </a:r>
          </a:p>
          <a:p>
            <a:r>
              <a:rPr lang="en-US" dirty="0" err="1">
                <a:effectLst/>
                <a:latin typeface="Helvetica Neue" panose="02000503000000020004" pitchFamily="2" charset="0"/>
              </a:rPr>
              <a:t>Zygerria</a:t>
            </a:r>
            <a:r>
              <a:rPr lang="en-US" dirty="0">
                <a:effectLst/>
                <a:latin typeface="Helvetica Neue" panose="02000503000000020004" pitchFamily="2" charset="0"/>
              </a:rPr>
              <a:t>	|	</a:t>
            </a:r>
            <a:r>
              <a:rPr lang="en-US" dirty="0" err="1">
                <a:effectLst/>
                <a:latin typeface="Helvetica Neue" panose="02000503000000020004" pitchFamily="2" charset="0"/>
              </a:rPr>
              <a:t>Ryloth</a:t>
            </a:r>
            <a:r>
              <a:rPr lang="en-US" dirty="0">
                <a:effectLst/>
                <a:latin typeface="Helvetica Neue" panose="02000503000000020004" pitchFamily="2" charset="0"/>
              </a:rPr>
              <a:t>	|	146</a:t>
            </a:r>
          </a:p>
          <a:p>
            <a:r>
              <a:rPr lang="en-US" dirty="0" err="1">
                <a:effectLst/>
                <a:latin typeface="Helvetica Neue" panose="02000503000000020004" pitchFamily="2" charset="0"/>
              </a:rPr>
              <a:t>Zygerria</a:t>
            </a:r>
            <a:r>
              <a:rPr lang="en-US" dirty="0">
                <a:effectLst/>
                <a:latin typeface="Helvetica Neue" panose="02000503000000020004" pitchFamily="2" charset="0"/>
              </a:rPr>
              <a:t>	|	Naboo	|	138</a:t>
            </a:r>
          </a:p>
          <a:p>
            <a:r>
              <a:rPr lang="en-US" dirty="0" err="1">
                <a:effectLst/>
                <a:latin typeface="Helvetica Neue" panose="02000503000000020004" pitchFamily="2" charset="0"/>
              </a:rPr>
              <a:t>Ryloth</a:t>
            </a:r>
            <a:r>
              <a:rPr lang="en-US" dirty="0">
                <a:effectLst/>
                <a:latin typeface="Helvetica Neue" panose="02000503000000020004" pitchFamily="2" charset="0"/>
              </a:rPr>
              <a:t>	|	Naboo	|	97</a:t>
            </a:r>
          </a:p>
          <a:p>
            <a:r>
              <a:rPr lang="en-US" dirty="0" err="1">
                <a:effectLst/>
                <a:latin typeface="Helvetica Neue" panose="02000503000000020004" pitchFamily="2" charset="0"/>
              </a:rPr>
              <a:t>Ryloth</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80</a:t>
            </a:r>
          </a:p>
          <a:p>
            <a:r>
              <a:rPr lang="en-US" dirty="0" err="1">
                <a:effectLst/>
                <a:latin typeface="Helvetica Neue" panose="02000503000000020004" pitchFamily="2" charset="0"/>
              </a:rPr>
              <a:t>Starkiller</a:t>
            </a:r>
            <a:r>
              <a:rPr lang="en-US" dirty="0">
                <a:effectLst/>
                <a:latin typeface="Helvetica Neue" panose="02000503000000020004" pitchFamily="2" charset="0"/>
              </a:rPr>
              <a:t> Base	|	Endor	|	99</a:t>
            </a:r>
          </a:p>
          <a:p>
            <a:r>
              <a:rPr lang="en-US" dirty="0">
                <a:effectLst/>
                <a:latin typeface="Helvetica Neue" panose="02000503000000020004" pitchFamily="2" charset="0"/>
              </a:rPr>
              <a:t>Kessel	|	Naboo	|	101</a:t>
            </a:r>
          </a:p>
          <a:p>
            <a:r>
              <a:rPr lang="en-US" dirty="0">
                <a:effectLst/>
                <a:latin typeface="Helvetica Neue" panose="02000503000000020004" pitchFamily="2" charset="0"/>
              </a:rPr>
              <a:t>Kessel	|	Endor	|	211</a:t>
            </a:r>
          </a:p>
          <a:p>
            <a:r>
              <a:rPr lang="en-US" dirty="0">
                <a:effectLst/>
                <a:latin typeface="Helvetica Neue" panose="02000503000000020004" pitchFamily="2" charset="0"/>
              </a:rPr>
              <a:t>Kessel	|	</a:t>
            </a:r>
            <a:r>
              <a:rPr lang="en-US" dirty="0" err="1">
                <a:effectLst/>
                <a:latin typeface="Helvetica Neue" panose="02000503000000020004" pitchFamily="2" charset="0"/>
              </a:rPr>
              <a:t>Geonosis</a:t>
            </a:r>
            <a:r>
              <a:rPr lang="en-US" dirty="0">
                <a:effectLst/>
                <a:latin typeface="Helvetica Neue" panose="02000503000000020004" pitchFamily="2" charset="0"/>
              </a:rPr>
              <a:t>	|	90</a:t>
            </a:r>
          </a:p>
          <a:p>
            <a:r>
              <a:rPr lang="en-US" dirty="0">
                <a:effectLst/>
                <a:latin typeface="Helvetica Neue" panose="02000503000000020004" pitchFamily="2" charset="0"/>
              </a:rPr>
              <a:t>Kessel	|	</a:t>
            </a:r>
            <a:r>
              <a:rPr lang="en-US" dirty="0" err="1">
                <a:effectLst/>
                <a:latin typeface="Helvetica Neue" panose="02000503000000020004" pitchFamily="2" charset="0"/>
              </a:rPr>
              <a:t>Bespin</a:t>
            </a:r>
            <a:r>
              <a:rPr lang="en-US" dirty="0">
                <a:effectLst/>
                <a:latin typeface="Helvetica Neue" panose="02000503000000020004" pitchFamily="2" charset="0"/>
              </a:rPr>
              <a:t> 	|	85</a:t>
            </a:r>
          </a:p>
          <a:p>
            <a:r>
              <a:rPr lang="en-US" dirty="0" err="1">
                <a:effectLst/>
                <a:latin typeface="Helvetica Neue" panose="02000503000000020004" pitchFamily="2" charset="0"/>
              </a:rPr>
              <a:t>Bespin</a:t>
            </a:r>
            <a:r>
              <a:rPr lang="en-US" dirty="0">
                <a:effectLst/>
                <a:latin typeface="Helvetica Neue" panose="02000503000000020004" pitchFamily="2" charset="0"/>
              </a:rPr>
              <a:t>	|	</a:t>
            </a:r>
            <a:r>
              <a:rPr lang="en-US" dirty="0" err="1">
                <a:effectLst/>
                <a:latin typeface="Helvetica Neue" panose="02000503000000020004" pitchFamily="2" charset="0"/>
              </a:rPr>
              <a:t>Hoth</a:t>
            </a:r>
            <a:r>
              <a:rPr lang="en-US" dirty="0">
                <a:effectLst/>
                <a:latin typeface="Helvetica Neue" panose="02000503000000020004" pitchFamily="2" charset="0"/>
              </a:rPr>
              <a:t>	|	98</a:t>
            </a:r>
          </a:p>
          <a:p>
            <a:r>
              <a:rPr lang="en-US" dirty="0" err="1">
                <a:effectLst/>
                <a:latin typeface="Helvetica Neue" panose="02000503000000020004" pitchFamily="2" charset="0"/>
              </a:rPr>
              <a:t>Hoth</a:t>
            </a:r>
            <a:r>
              <a:rPr lang="en-US" dirty="0">
                <a:effectLst/>
                <a:latin typeface="Helvetica Neue" panose="02000503000000020004" pitchFamily="2" charset="0"/>
              </a:rPr>
              <a:t>	|	</a:t>
            </a:r>
            <a:r>
              <a:rPr lang="en-US" dirty="0" err="1">
                <a:effectLst/>
                <a:latin typeface="Helvetica Neue" panose="02000503000000020004" pitchFamily="2" charset="0"/>
              </a:rPr>
              <a:t>Fondor</a:t>
            </a:r>
            <a:r>
              <a:rPr lang="en-US" dirty="0">
                <a:effectLst/>
                <a:latin typeface="Helvetica Neue" panose="02000503000000020004" pitchFamily="2" charset="0"/>
              </a:rPr>
              <a:t>	|	86</a:t>
            </a:r>
          </a:p>
          <a:p>
            <a:r>
              <a:rPr lang="en-US" dirty="0">
                <a:effectLst/>
                <a:latin typeface="Helvetica Neue" panose="02000503000000020004" pitchFamily="2" charset="0"/>
              </a:rPr>
              <a:t>Vandor-1	|	</a:t>
            </a:r>
            <a:r>
              <a:rPr lang="en-US" dirty="0" err="1">
                <a:effectLst/>
                <a:latin typeface="Helvetica Neue" panose="02000503000000020004" pitchFamily="2" charset="0"/>
              </a:rPr>
              <a:t>Bespin</a:t>
            </a:r>
            <a:r>
              <a:rPr lang="en-US" dirty="0">
                <a:effectLst/>
                <a:latin typeface="Helvetica Neue" panose="02000503000000020004" pitchFamily="2" charset="0"/>
              </a:rPr>
              <a:t>	|	142</a:t>
            </a:r>
          </a:p>
          <a:p>
            <a:r>
              <a:rPr lang="en-US" dirty="0" err="1">
                <a:effectLst/>
                <a:latin typeface="Helvetica Neue" panose="02000503000000020004" pitchFamily="2" charset="0"/>
              </a:rPr>
              <a:t>Iridonia</a:t>
            </a:r>
            <a:r>
              <a:rPr lang="en-US" dirty="0">
                <a:effectLst/>
                <a:latin typeface="Helvetica Neue" panose="02000503000000020004" pitchFamily="2" charset="0"/>
              </a:rPr>
              <a:t>	|	Vandor-1	|		|	92</a:t>
            </a:r>
          </a:p>
          <a:p>
            <a:r>
              <a:rPr lang="en-US" dirty="0">
                <a:effectLst/>
                <a:latin typeface="Helvetica Neue" panose="02000503000000020004" pitchFamily="2" charset="0"/>
              </a:rPr>
              <a:t>Polis Massa	|	</a:t>
            </a:r>
            <a:r>
              <a:rPr lang="en-US" dirty="0" err="1">
                <a:effectLst/>
                <a:latin typeface="Helvetica Neue" panose="02000503000000020004" pitchFamily="2" charset="0"/>
              </a:rPr>
              <a:t>Iridonia</a:t>
            </a:r>
            <a:r>
              <a:rPr lang="en-US" dirty="0">
                <a:effectLst/>
                <a:latin typeface="Helvetica Neue" panose="02000503000000020004" pitchFamily="2" charset="0"/>
              </a:rPr>
              <a:t>	|	87</a:t>
            </a:r>
          </a:p>
          <a:p>
            <a:endParaRPr lang="en-US" dirty="0" err="1">
              <a:effectLst/>
              <a:latin typeface="Helvetica Neue" panose="02000503000000020004" pitchFamily="2"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6803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Helvetica Neue" panose="02000503000000020004" pitchFamily="2" charset="0"/>
              </a:rPr>
              <a:t>Alderaan</a:t>
            </a:r>
            <a:r>
              <a:rPr lang="en-US" dirty="0">
                <a:effectLst/>
                <a:latin typeface="Helvetica Neue" panose="02000503000000020004" pitchFamily="2" charset="0"/>
              </a:rPr>
              <a:t> Coruscant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Tatooine 118</a:t>
            </a:r>
          </a:p>
          <a:p>
            <a:endParaRPr lang="en-US" dirty="0">
              <a:effectLst/>
              <a:latin typeface="Helvetica Neue" panose="02000503000000020004" pitchFamily="2" charset="0"/>
            </a:endParaRP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71</a:t>
            </a:r>
          </a:p>
          <a:p>
            <a:endParaRPr lang="en-US" dirty="0">
              <a:effectLst/>
              <a:latin typeface="Helvetica Neue" panose="02000503000000020004" pitchFamily="2" charset="0"/>
            </a:endParaRP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151</a:t>
            </a:r>
          </a:p>
          <a:p>
            <a:endParaRPr lang="en-US" dirty="0">
              <a:effectLst/>
              <a:latin typeface="Helvetica Neue" panose="02000503000000020004" pitchFamily="2" charset="0"/>
            </a:endParaRPr>
          </a:p>
          <a:p>
            <a:r>
              <a:rPr lang="en-US" dirty="0">
                <a:effectLst/>
                <a:latin typeface="Helvetica Neue" panose="02000503000000020004" pitchFamily="2" charset="0"/>
              </a:rPr>
              <a:t>Tatooine </a:t>
            </a:r>
            <a:r>
              <a:rPr lang="en-US" dirty="0" err="1">
                <a:effectLst/>
                <a:latin typeface="Helvetica Neue" panose="02000503000000020004" pitchFamily="2" charset="0"/>
              </a:rPr>
              <a:t>Lotho</a:t>
            </a:r>
            <a:r>
              <a:rPr lang="en-US" dirty="0">
                <a:effectLst/>
                <a:latin typeface="Helvetica Neue" panose="02000503000000020004" pitchFamily="2" charset="0"/>
              </a:rPr>
              <a:t> Minor 111</a:t>
            </a:r>
          </a:p>
          <a:p>
            <a:endParaRPr lang="en-US" dirty="0">
              <a:effectLst/>
              <a:latin typeface="Helvetica Neue" panose="02000503000000020004" pitchFamily="2" charset="0"/>
            </a:endParaRPr>
          </a:p>
          <a:p>
            <a:r>
              <a:rPr lang="en-US" dirty="0" err="1">
                <a:effectLst/>
                <a:latin typeface="Helvetica Neue" panose="02000503000000020004" pitchFamily="2" charset="0"/>
              </a:rPr>
              <a:t>Lotho</a:t>
            </a:r>
            <a:r>
              <a:rPr lang="en-US" dirty="0">
                <a:effectLst/>
                <a:latin typeface="Helvetica Neue" panose="02000503000000020004" pitchFamily="2" charset="0"/>
              </a:rPr>
              <a:t> Minor </a:t>
            </a:r>
            <a:r>
              <a:rPr lang="en-US" dirty="0" err="1">
                <a:effectLst/>
                <a:latin typeface="Helvetica Neue" panose="02000503000000020004" pitchFamily="2" charset="0"/>
              </a:rPr>
              <a:t>Mandalore</a:t>
            </a:r>
            <a:r>
              <a:rPr lang="en-US" dirty="0">
                <a:effectLst/>
                <a:latin typeface="Helvetica Neue" panose="02000503000000020004" pitchFamily="2" charset="0"/>
              </a:rPr>
              <a:t> 70</a:t>
            </a:r>
          </a:p>
          <a:p>
            <a:endParaRPr lang="en-US" dirty="0">
              <a:effectLst/>
              <a:latin typeface="Helvetica Neue" panose="02000503000000020004" pitchFamily="2" charset="0"/>
            </a:endParaRPr>
          </a:p>
          <a:p>
            <a:r>
              <a:rPr lang="en-US" dirty="0" err="1">
                <a:effectLst/>
                <a:latin typeface="Helvetica Neue" panose="02000503000000020004" pitchFamily="2" charset="0"/>
              </a:rPr>
              <a:t>Mandalore</a:t>
            </a:r>
            <a:r>
              <a:rPr lang="en-US" dirty="0">
                <a:effectLst/>
                <a:latin typeface="Helvetica Neue" panose="02000503000000020004" pitchFamily="2" charset="0"/>
              </a:rPr>
              <a:t> Dagobah 75</a:t>
            </a:r>
          </a:p>
          <a:p>
            <a:endParaRPr lang="en-US" dirty="0">
              <a:effectLst/>
              <a:latin typeface="Helvetica Neue" panose="02000503000000020004" pitchFamily="2" charset="0"/>
            </a:endParaRPr>
          </a:p>
          <a:p>
            <a:r>
              <a:rPr lang="en-US" dirty="0">
                <a:effectLst/>
                <a:latin typeface="Helvetica Neue" panose="02000503000000020004" pitchFamily="2" charset="0"/>
              </a:rPr>
              <a:t>Dagobah </a:t>
            </a:r>
            <a:r>
              <a:rPr lang="en-US" dirty="0" err="1">
                <a:effectLst/>
                <a:latin typeface="Helvetica Neue" panose="02000503000000020004" pitchFamily="2" charset="0"/>
              </a:rPr>
              <a:t>Zygerria</a:t>
            </a:r>
            <a:r>
              <a:rPr lang="en-US" dirty="0">
                <a:effectLst/>
                <a:latin typeface="Helvetica Neue" panose="02000503000000020004" pitchFamily="2" charset="0"/>
              </a:rPr>
              <a:t> 120</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a:t>
            </a:r>
            <a:r>
              <a:rPr lang="en-US" dirty="0" err="1">
                <a:effectLst/>
                <a:latin typeface="Helvetica Neue" panose="02000503000000020004" pitchFamily="2" charset="0"/>
              </a:rPr>
              <a:t>Ryloth</a:t>
            </a:r>
            <a:r>
              <a:rPr lang="en-US" dirty="0">
                <a:effectLst/>
                <a:latin typeface="Helvetica Neue" panose="02000503000000020004" pitchFamily="2" charset="0"/>
              </a:rPr>
              <a:t> 146</a:t>
            </a:r>
          </a:p>
          <a:p>
            <a:endParaRPr lang="en-US" dirty="0">
              <a:effectLst/>
              <a:latin typeface="Helvetica Neue" panose="02000503000000020004" pitchFamily="2" charset="0"/>
            </a:endParaRPr>
          </a:p>
          <a:p>
            <a:r>
              <a:rPr lang="en-US" dirty="0" err="1">
                <a:effectLst/>
                <a:latin typeface="Helvetica Neue" panose="02000503000000020004" pitchFamily="2" charset="0"/>
              </a:rPr>
              <a:t>Zygerria</a:t>
            </a:r>
            <a:r>
              <a:rPr lang="en-US" dirty="0">
                <a:effectLst/>
                <a:latin typeface="Helvetica Neue" panose="02000503000000020004" pitchFamily="2" charset="0"/>
              </a:rPr>
              <a:t> Naboo 138</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Naboo 97</a:t>
            </a:r>
          </a:p>
          <a:p>
            <a:endParaRPr lang="en-US" dirty="0">
              <a:effectLst/>
              <a:latin typeface="Helvetica Neue" panose="02000503000000020004" pitchFamily="2" charset="0"/>
            </a:endParaRPr>
          </a:p>
          <a:p>
            <a:r>
              <a:rPr lang="en-US" dirty="0" err="1">
                <a:effectLst/>
                <a:latin typeface="Helvetica Neue" panose="02000503000000020004" pitchFamily="2" charset="0"/>
              </a:rPr>
              <a:t>Ryloth</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80</a:t>
            </a:r>
          </a:p>
          <a:p>
            <a:endParaRPr lang="en-US" dirty="0">
              <a:effectLst/>
              <a:latin typeface="Helvetica Neue" panose="02000503000000020004" pitchFamily="2" charset="0"/>
            </a:endParaRPr>
          </a:p>
          <a:p>
            <a:r>
              <a:rPr lang="en-US" dirty="0" err="1">
                <a:effectLst/>
                <a:latin typeface="Helvetica Neue" panose="02000503000000020004" pitchFamily="2" charset="0"/>
              </a:rPr>
              <a:t>Starkiller</a:t>
            </a:r>
            <a:r>
              <a:rPr lang="en-US" dirty="0">
                <a:effectLst/>
                <a:latin typeface="Helvetica Neue" panose="02000503000000020004" pitchFamily="2" charset="0"/>
              </a:rPr>
              <a:t> Base Endor 99</a:t>
            </a:r>
          </a:p>
          <a:p>
            <a:endParaRPr lang="en-US" dirty="0">
              <a:effectLst/>
              <a:latin typeface="Helvetica Neue" panose="02000503000000020004" pitchFamily="2" charset="0"/>
            </a:endParaRPr>
          </a:p>
          <a:p>
            <a:r>
              <a:rPr lang="en-US" dirty="0">
                <a:effectLst/>
                <a:latin typeface="Helvetica Neue" panose="02000503000000020004" pitchFamily="2" charset="0"/>
              </a:rPr>
              <a:t>Kessel Naboo 101</a:t>
            </a:r>
          </a:p>
          <a:p>
            <a:endParaRPr lang="en-US" dirty="0">
              <a:effectLst/>
              <a:latin typeface="Helvetica Neue" panose="02000503000000020004" pitchFamily="2" charset="0"/>
            </a:endParaRPr>
          </a:p>
          <a:p>
            <a:r>
              <a:rPr lang="en-US" dirty="0">
                <a:effectLst/>
                <a:latin typeface="Helvetica Neue" panose="02000503000000020004" pitchFamily="2" charset="0"/>
              </a:rPr>
              <a:t>Kessel Endor 211</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Geonosis</a:t>
            </a:r>
            <a:r>
              <a:rPr lang="en-US" dirty="0">
                <a:effectLst/>
                <a:latin typeface="Helvetica Neue" panose="02000503000000020004" pitchFamily="2" charset="0"/>
              </a:rPr>
              <a:t> 90</a:t>
            </a:r>
          </a:p>
          <a:p>
            <a:endParaRPr lang="en-US" dirty="0">
              <a:effectLst/>
              <a:latin typeface="Helvetica Neue" panose="02000503000000020004" pitchFamily="2" charset="0"/>
            </a:endParaRPr>
          </a:p>
          <a:p>
            <a:r>
              <a:rPr lang="en-US" dirty="0">
                <a:effectLst/>
                <a:latin typeface="Helvetica Neue" panose="02000503000000020004" pitchFamily="2" charset="0"/>
              </a:rPr>
              <a:t>Kessel </a:t>
            </a:r>
            <a:r>
              <a:rPr lang="en-US" dirty="0" err="1">
                <a:effectLst/>
                <a:latin typeface="Helvetica Neue" panose="02000503000000020004" pitchFamily="2" charset="0"/>
              </a:rPr>
              <a:t>Bespin</a:t>
            </a:r>
            <a:r>
              <a:rPr lang="en-US" dirty="0">
                <a:effectLst/>
                <a:latin typeface="Helvetica Neue" panose="02000503000000020004" pitchFamily="2" charset="0"/>
              </a:rPr>
              <a:t> 85</a:t>
            </a:r>
          </a:p>
          <a:p>
            <a:endParaRPr lang="en-US" dirty="0">
              <a:effectLst/>
              <a:latin typeface="Helvetica Neue" panose="02000503000000020004" pitchFamily="2" charset="0"/>
            </a:endParaRPr>
          </a:p>
          <a:p>
            <a:r>
              <a:rPr lang="en-US" dirty="0" err="1">
                <a:effectLst/>
                <a:latin typeface="Helvetica Neue" panose="02000503000000020004" pitchFamily="2" charset="0"/>
              </a:rPr>
              <a:t>Bespin</a:t>
            </a:r>
            <a:r>
              <a:rPr lang="en-US" dirty="0">
                <a:effectLst/>
                <a:latin typeface="Helvetica Neue" panose="02000503000000020004" pitchFamily="2" charset="0"/>
              </a:rPr>
              <a:t> </a:t>
            </a:r>
            <a:r>
              <a:rPr lang="en-US" dirty="0" err="1">
                <a:effectLst/>
                <a:latin typeface="Helvetica Neue" panose="02000503000000020004" pitchFamily="2" charset="0"/>
              </a:rPr>
              <a:t>Hoth</a:t>
            </a:r>
            <a:r>
              <a:rPr lang="en-US" dirty="0">
                <a:effectLst/>
                <a:latin typeface="Helvetica Neue" panose="02000503000000020004" pitchFamily="2" charset="0"/>
              </a:rPr>
              <a:t> 98</a:t>
            </a:r>
          </a:p>
          <a:p>
            <a:endParaRPr lang="en-US" dirty="0">
              <a:effectLst/>
              <a:latin typeface="Helvetica Neue" panose="02000503000000020004" pitchFamily="2" charset="0"/>
            </a:endParaRPr>
          </a:p>
          <a:p>
            <a:r>
              <a:rPr lang="en-US" dirty="0" err="1">
                <a:effectLst/>
                <a:latin typeface="Helvetica Neue" panose="02000503000000020004" pitchFamily="2" charset="0"/>
              </a:rPr>
              <a:t>Hoth</a:t>
            </a:r>
            <a:r>
              <a:rPr lang="en-US" dirty="0">
                <a:effectLst/>
                <a:latin typeface="Helvetica Neue" panose="02000503000000020004" pitchFamily="2" charset="0"/>
              </a:rPr>
              <a:t> </a:t>
            </a:r>
            <a:r>
              <a:rPr lang="en-US" dirty="0" err="1">
                <a:effectLst/>
                <a:latin typeface="Helvetica Neue" panose="02000503000000020004" pitchFamily="2" charset="0"/>
              </a:rPr>
              <a:t>Fondor</a:t>
            </a:r>
            <a:r>
              <a:rPr lang="en-US" dirty="0">
                <a:effectLst/>
                <a:latin typeface="Helvetica Neue" panose="02000503000000020004" pitchFamily="2" charset="0"/>
              </a:rPr>
              <a:t> 86</a:t>
            </a:r>
          </a:p>
          <a:p>
            <a:endParaRPr lang="en-US" dirty="0">
              <a:effectLst/>
              <a:latin typeface="Helvetica Neue" panose="02000503000000020004" pitchFamily="2" charset="0"/>
            </a:endParaRPr>
          </a:p>
          <a:p>
            <a:r>
              <a:rPr lang="en-US" dirty="0">
                <a:effectLst/>
                <a:latin typeface="Helvetica Neue" panose="02000503000000020004" pitchFamily="2" charset="0"/>
              </a:rPr>
              <a:t>Vandor-1 </a:t>
            </a:r>
            <a:r>
              <a:rPr lang="en-US" dirty="0" err="1">
                <a:effectLst/>
                <a:latin typeface="Helvetica Neue" panose="02000503000000020004" pitchFamily="2" charset="0"/>
              </a:rPr>
              <a:t>Bespin</a:t>
            </a:r>
            <a:r>
              <a:rPr lang="en-US" dirty="0">
                <a:effectLst/>
                <a:latin typeface="Helvetica Neue" panose="02000503000000020004" pitchFamily="2" charset="0"/>
              </a:rPr>
              <a:t> 142</a:t>
            </a:r>
          </a:p>
          <a:p>
            <a:endParaRPr lang="en-US" dirty="0">
              <a:effectLst/>
              <a:latin typeface="Helvetica Neue" panose="02000503000000020004" pitchFamily="2" charset="0"/>
            </a:endParaRPr>
          </a:p>
          <a:p>
            <a:r>
              <a:rPr lang="en-US" dirty="0" err="1">
                <a:effectLst/>
                <a:latin typeface="Helvetica Neue" panose="02000503000000020004" pitchFamily="2" charset="0"/>
              </a:rPr>
              <a:t>Iridonia</a:t>
            </a:r>
            <a:r>
              <a:rPr lang="en-US" dirty="0">
                <a:effectLst/>
                <a:latin typeface="Helvetica Neue" panose="02000503000000020004" pitchFamily="2" charset="0"/>
              </a:rPr>
              <a:t> Vandor-1 92</a:t>
            </a:r>
          </a:p>
          <a:p>
            <a:endParaRPr lang="en-US" dirty="0">
              <a:effectLst/>
              <a:latin typeface="Helvetica Neue" panose="02000503000000020004" pitchFamily="2" charset="0"/>
            </a:endParaRPr>
          </a:p>
          <a:p>
            <a:r>
              <a:rPr lang="en-US" dirty="0">
                <a:effectLst/>
                <a:latin typeface="Helvetica Neue" panose="02000503000000020004" pitchFamily="2" charset="0"/>
              </a:rPr>
              <a:t>Polis Massa </a:t>
            </a:r>
            <a:r>
              <a:rPr lang="en-US" dirty="0" err="1">
                <a:effectLst/>
                <a:latin typeface="Helvetica Neue" panose="02000503000000020004" pitchFamily="2" charset="0"/>
              </a:rPr>
              <a:t>Iridonia</a:t>
            </a:r>
            <a:r>
              <a:rPr lang="en-US" dirty="0">
                <a:effectLst/>
                <a:latin typeface="Helvetica Neue" panose="02000503000000020004" pitchFamily="2" charset="0"/>
              </a:rPr>
              <a:t> 87</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Alternate format</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Coruscant	|	75</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140</a:t>
            </a:r>
          </a:p>
          <a:p>
            <a:endParaRPr lang="en-US" dirty="0">
              <a:effectLst/>
              <a:latin typeface="Helvetica Neue" panose="02000503000000020004" pitchFamily="2" charset="0"/>
            </a:endParaRPr>
          </a:p>
          <a:p>
            <a:r>
              <a:rPr lang="en-US" dirty="0" err="1">
                <a:effectLst/>
                <a:latin typeface="Helvetica Neue" panose="02000503000000020004" pitchFamily="2" charset="0"/>
              </a:rPr>
              <a:t>Alderaan</a:t>
            </a:r>
            <a:r>
              <a:rPr lang="en-US" dirty="0">
                <a:effectLst/>
                <a:latin typeface="Helvetica Neue" panose="02000503000000020004" pitchFamily="2" charset="0"/>
              </a:rPr>
              <a:t>	|	Tatooine	|	118</a:t>
            </a:r>
          </a:p>
          <a:p>
            <a:r>
              <a:rPr lang="en-US" dirty="0">
                <a:effectLst/>
                <a:latin typeface="Helvetica Neue" panose="02000503000000020004" pitchFamily="2" charset="0"/>
              </a:rPr>
              <a:t>Coruscant </a:t>
            </a:r>
            <a:r>
              <a:rPr lang="en-US" dirty="0" err="1">
                <a:effectLst/>
                <a:latin typeface="Helvetica Neue" panose="02000503000000020004" pitchFamily="2" charset="0"/>
              </a:rPr>
              <a:t>Onderon</a:t>
            </a:r>
            <a:r>
              <a:rPr lang="en-US" dirty="0">
                <a:effectLst/>
                <a:latin typeface="Helvetica Neue" panose="02000503000000020004" pitchFamily="2" charset="0"/>
              </a:rPr>
              <a:t>	|	71</a:t>
            </a:r>
          </a:p>
          <a:p>
            <a:r>
              <a:rPr lang="en-US" dirty="0" err="1">
                <a:effectLst/>
                <a:latin typeface="Helvetica Neue" panose="02000503000000020004" pitchFamily="2" charset="0"/>
              </a:rPr>
              <a:t>Onderon</a:t>
            </a:r>
            <a:r>
              <a:rPr lang="en-US" dirty="0">
                <a:effectLst/>
                <a:latin typeface="Helvetica Neue" panose="02000503000000020004" pitchFamily="2" charset="0"/>
              </a:rPr>
              <a:t> </a:t>
            </a:r>
            <a:r>
              <a:rPr lang="en-US" dirty="0" err="1">
                <a:effectLst/>
                <a:latin typeface="Helvetica Neue" panose="02000503000000020004" pitchFamily="2" charset="0"/>
              </a:rPr>
              <a:t>Starkiller</a:t>
            </a:r>
            <a:r>
              <a:rPr lang="en-US" dirty="0">
                <a:effectLst/>
                <a:latin typeface="Helvetica Neue" panose="02000503000000020004" pitchFamily="2" charset="0"/>
              </a:rPr>
              <a:t> Base	|	151</a:t>
            </a:r>
          </a:p>
          <a:p>
            <a:r>
              <a:rPr lang="en-US" dirty="0">
                <a:effectLst/>
                <a:latin typeface="Helvetica Neue" panose="02000503000000020004" pitchFamily="2" charset="0"/>
              </a:rPr>
              <a:t>Tatooine	|	</a:t>
            </a:r>
            <a:r>
              <a:rPr lang="en-US" dirty="0" err="1">
                <a:effectLst/>
                <a:latin typeface="Helvetica Neue" panose="02000503000000020004" pitchFamily="2" charset="0"/>
              </a:rPr>
              <a:t>Lotho</a:t>
            </a:r>
            <a:r>
              <a:rPr lang="en-US" dirty="0">
                <a:effectLst/>
                <a:latin typeface="Helvetica Neue" panose="02000503000000020004" pitchFamily="2" charset="0"/>
              </a:rPr>
              <a:t> Minor	|	111</a:t>
            </a:r>
          </a:p>
          <a:p>
            <a:r>
              <a:rPr lang="en-US" dirty="0" err="1">
                <a:effectLst/>
                <a:latin typeface="Helvetica Neue" panose="02000503000000020004" pitchFamily="2" charset="0"/>
              </a:rPr>
              <a:t>Lotho</a:t>
            </a:r>
            <a:r>
              <a:rPr lang="en-US" dirty="0">
                <a:effectLst/>
                <a:latin typeface="Helvetica Neue" panose="02000503000000020004" pitchFamily="2" charset="0"/>
              </a:rPr>
              <a:t> Minor	|	</a:t>
            </a:r>
            <a:r>
              <a:rPr lang="en-US" dirty="0" err="1">
                <a:effectLst/>
                <a:latin typeface="Helvetica Neue" panose="02000503000000020004" pitchFamily="2" charset="0"/>
              </a:rPr>
              <a:t>Mandalore</a:t>
            </a:r>
            <a:r>
              <a:rPr lang="en-US" dirty="0">
                <a:effectLst/>
                <a:latin typeface="Helvetica Neue" panose="02000503000000020004" pitchFamily="2" charset="0"/>
              </a:rPr>
              <a:t>	|	70</a:t>
            </a:r>
          </a:p>
          <a:p>
            <a:r>
              <a:rPr lang="en-US" dirty="0" err="1">
                <a:effectLst/>
                <a:latin typeface="Helvetica Neue" panose="02000503000000020004" pitchFamily="2" charset="0"/>
              </a:rPr>
              <a:t>Mandalore</a:t>
            </a:r>
            <a:r>
              <a:rPr lang="en-US" dirty="0">
                <a:effectLst/>
                <a:latin typeface="Helvetica Neue" panose="02000503000000020004" pitchFamily="2" charset="0"/>
              </a:rPr>
              <a:t>	|	Dagobah	|	75</a:t>
            </a:r>
          </a:p>
          <a:p>
            <a:r>
              <a:rPr lang="en-US" dirty="0">
                <a:effectLst/>
                <a:latin typeface="Helvetica Neue" panose="02000503000000020004" pitchFamily="2" charset="0"/>
              </a:rPr>
              <a:t>Dagobah	|	</a:t>
            </a:r>
            <a:r>
              <a:rPr lang="en-US" dirty="0" err="1">
                <a:effectLst/>
                <a:latin typeface="Helvetica Neue" panose="02000503000000020004" pitchFamily="2" charset="0"/>
              </a:rPr>
              <a:t>Zygerria</a:t>
            </a:r>
            <a:r>
              <a:rPr lang="en-US" dirty="0">
                <a:effectLst/>
                <a:latin typeface="Helvetica Neue" panose="02000503000000020004" pitchFamily="2" charset="0"/>
              </a:rPr>
              <a:t>	|	120</a:t>
            </a:r>
          </a:p>
          <a:p>
            <a:r>
              <a:rPr lang="en-US" dirty="0" err="1">
                <a:effectLst/>
                <a:latin typeface="Helvetica Neue" panose="02000503000000020004" pitchFamily="2" charset="0"/>
              </a:rPr>
              <a:t>Zygerria</a:t>
            </a:r>
            <a:r>
              <a:rPr lang="en-US" dirty="0">
                <a:effectLst/>
                <a:latin typeface="Helvetica Neue" panose="02000503000000020004" pitchFamily="2" charset="0"/>
              </a:rPr>
              <a:t>	|	</a:t>
            </a:r>
            <a:r>
              <a:rPr lang="en-US" dirty="0" err="1">
                <a:effectLst/>
                <a:latin typeface="Helvetica Neue" panose="02000503000000020004" pitchFamily="2" charset="0"/>
              </a:rPr>
              <a:t>Ryloth</a:t>
            </a:r>
            <a:r>
              <a:rPr lang="en-US" dirty="0">
                <a:effectLst/>
                <a:latin typeface="Helvetica Neue" panose="02000503000000020004" pitchFamily="2" charset="0"/>
              </a:rPr>
              <a:t>	|	146</a:t>
            </a:r>
          </a:p>
          <a:p>
            <a:r>
              <a:rPr lang="en-US" dirty="0" err="1">
                <a:effectLst/>
                <a:latin typeface="Helvetica Neue" panose="02000503000000020004" pitchFamily="2" charset="0"/>
              </a:rPr>
              <a:t>Zygerria</a:t>
            </a:r>
            <a:r>
              <a:rPr lang="en-US" dirty="0">
                <a:effectLst/>
                <a:latin typeface="Helvetica Neue" panose="02000503000000020004" pitchFamily="2" charset="0"/>
              </a:rPr>
              <a:t>	|	Naboo	|	138</a:t>
            </a:r>
          </a:p>
          <a:p>
            <a:r>
              <a:rPr lang="en-US" dirty="0" err="1">
                <a:effectLst/>
                <a:latin typeface="Helvetica Neue" panose="02000503000000020004" pitchFamily="2" charset="0"/>
              </a:rPr>
              <a:t>Ryloth</a:t>
            </a:r>
            <a:r>
              <a:rPr lang="en-US" dirty="0">
                <a:effectLst/>
                <a:latin typeface="Helvetica Neue" panose="02000503000000020004" pitchFamily="2" charset="0"/>
              </a:rPr>
              <a:t>	|	Naboo	|	97</a:t>
            </a:r>
          </a:p>
          <a:p>
            <a:r>
              <a:rPr lang="en-US" dirty="0" err="1">
                <a:effectLst/>
                <a:latin typeface="Helvetica Neue" panose="02000503000000020004" pitchFamily="2" charset="0"/>
              </a:rPr>
              <a:t>Ryloth</a:t>
            </a:r>
            <a:r>
              <a:rPr lang="en-US" dirty="0">
                <a:effectLst/>
                <a:latin typeface="Helvetica Neue" panose="02000503000000020004" pitchFamily="2" charset="0"/>
              </a:rPr>
              <a:t>	|	</a:t>
            </a:r>
            <a:r>
              <a:rPr lang="en-US" dirty="0" err="1">
                <a:effectLst/>
                <a:latin typeface="Helvetica Neue" panose="02000503000000020004" pitchFamily="2" charset="0"/>
              </a:rPr>
              <a:t>Starkiller</a:t>
            </a:r>
            <a:r>
              <a:rPr lang="en-US" dirty="0">
                <a:effectLst/>
                <a:latin typeface="Helvetica Neue" panose="02000503000000020004" pitchFamily="2" charset="0"/>
              </a:rPr>
              <a:t> Base	|	80</a:t>
            </a:r>
          </a:p>
          <a:p>
            <a:r>
              <a:rPr lang="en-US" dirty="0" err="1">
                <a:effectLst/>
                <a:latin typeface="Helvetica Neue" panose="02000503000000020004" pitchFamily="2" charset="0"/>
              </a:rPr>
              <a:t>Starkiller</a:t>
            </a:r>
            <a:r>
              <a:rPr lang="en-US" dirty="0">
                <a:effectLst/>
                <a:latin typeface="Helvetica Neue" panose="02000503000000020004" pitchFamily="2" charset="0"/>
              </a:rPr>
              <a:t> Base	|	Endor	|	99</a:t>
            </a:r>
          </a:p>
          <a:p>
            <a:r>
              <a:rPr lang="en-US" dirty="0">
                <a:effectLst/>
                <a:latin typeface="Helvetica Neue" panose="02000503000000020004" pitchFamily="2" charset="0"/>
              </a:rPr>
              <a:t>Kessel	|	Naboo	|	101</a:t>
            </a:r>
          </a:p>
          <a:p>
            <a:r>
              <a:rPr lang="en-US" dirty="0">
                <a:effectLst/>
                <a:latin typeface="Helvetica Neue" panose="02000503000000020004" pitchFamily="2" charset="0"/>
              </a:rPr>
              <a:t>Kessel	|	Endor	|	211</a:t>
            </a:r>
          </a:p>
          <a:p>
            <a:r>
              <a:rPr lang="en-US" dirty="0">
                <a:effectLst/>
                <a:latin typeface="Helvetica Neue" panose="02000503000000020004" pitchFamily="2" charset="0"/>
              </a:rPr>
              <a:t>Kessel	|	</a:t>
            </a:r>
            <a:r>
              <a:rPr lang="en-US" dirty="0" err="1">
                <a:effectLst/>
                <a:latin typeface="Helvetica Neue" panose="02000503000000020004" pitchFamily="2" charset="0"/>
              </a:rPr>
              <a:t>Geonosis</a:t>
            </a:r>
            <a:r>
              <a:rPr lang="en-US" dirty="0">
                <a:effectLst/>
                <a:latin typeface="Helvetica Neue" panose="02000503000000020004" pitchFamily="2" charset="0"/>
              </a:rPr>
              <a:t>	|	90</a:t>
            </a:r>
          </a:p>
          <a:p>
            <a:r>
              <a:rPr lang="en-US" dirty="0">
                <a:effectLst/>
                <a:latin typeface="Helvetica Neue" panose="02000503000000020004" pitchFamily="2" charset="0"/>
              </a:rPr>
              <a:t>Kessel	|	</a:t>
            </a:r>
            <a:r>
              <a:rPr lang="en-US" dirty="0" err="1">
                <a:effectLst/>
                <a:latin typeface="Helvetica Neue" panose="02000503000000020004" pitchFamily="2" charset="0"/>
              </a:rPr>
              <a:t>Bespin</a:t>
            </a:r>
            <a:r>
              <a:rPr lang="en-US" dirty="0">
                <a:effectLst/>
                <a:latin typeface="Helvetica Neue" panose="02000503000000020004" pitchFamily="2" charset="0"/>
              </a:rPr>
              <a:t> 	|	85</a:t>
            </a:r>
          </a:p>
          <a:p>
            <a:r>
              <a:rPr lang="en-US" dirty="0" err="1">
                <a:effectLst/>
                <a:latin typeface="Helvetica Neue" panose="02000503000000020004" pitchFamily="2" charset="0"/>
              </a:rPr>
              <a:t>Bespin</a:t>
            </a:r>
            <a:r>
              <a:rPr lang="en-US" dirty="0">
                <a:effectLst/>
                <a:latin typeface="Helvetica Neue" panose="02000503000000020004" pitchFamily="2" charset="0"/>
              </a:rPr>
              <a:t>	|	</a:t>
            </a:r>
            <a:r>
              <a:rPr lang="en-US" dirty="0" err="1">
                <a:effectLst/>
                <a:latin typeface="Helvetica Neue" panose="02000503000000020004" pitchFamily="2" charset="0"/>
              </a:rPr>
              <a:t>Hoth</a:t>
            </a:r>
            <a:r>
              <a:rPr lang="en-US" dirty="0">
                <a:effectLst/>
                <a:latin typeface="Helvetica Neue" panose="02000503000000020004" pitchFamily="2" charset="0"/>
              </a:rPr>
              <a:t>	|	98</a:t>
            </a:r>
          </a:p>
          <a:p>
            <a:r>
              <a:rPr lang="en-US" dirty="0" err="1">
                <a:effectLst/>
                <a:latin typeface="Helvetica Neue" panose="02000503000000020004" pitchFamily="2" charset="0"/>
              </a:rPr>
              <a:t>Hoth</a:t>
            </a:r>
            <a:r>
              <a:rPr lang="en-US" dirty="0">
                <a:effectLst/>
                <a:latin typeface="Helvetica Neue" panose="02000503000000020004" pitchFamily="2" charset="0"/>
              </a:rPr>
              <a:t>	|	</a:t>
            </a:r>
            <a:r>
              <a:rPr lang="en-US" dirty="0" err="1">
                <a:effectLst/>
                <a:latin typeface="Helvetica Neue" panose="02000503000000020004" pitchFamily="2" charset="0"/>
              </a:rPr>
              <a:t>Fondor</a:t>
            </a:r>
            <a:r>
              <a:rPr lang="en-US" dirty="0">
                <a:effectLst/>
                <a:latin typeface="Helvetica Neue" panose="02000503000000020004" pitchFamily="2" charset="0"/>
              </a:rPr>
              <a:t>	|	86</a:t>
            </a:r>
          </a:p>
          <a:p>
            <a:r>
              <a:rPr lang="en-US" dirty="0">
                <a:effectLst/>
                <a:latin typeface="Helvetica Neue" panose="02000503000000020004" pitchFamily="2" charset="0"/>
              </a:rPr>
              <a:t>Vandor-1	|	</a:t>
            </a:r>
            <a:r>
              <a:rPr lang="en-US" dirty="0" err="1">
                <a:effectLst/>
                <a:latin typeface="Helvetica Neue" panose="02000503000000020004" pitchFamily="2" charset="0"/>
              </a:rPr>
              <a:t>Bespin</a:t>
            </a:r>
            <a:r>
              <a:rPr lang="en-US" dirty="0">
                <a:effectLst/>
                <a:latin typeface="Helvetica Neue" panose="02000503000000020004" pitchFamily="2" charset="0"/>
              </a:rPr>
              <a:t>	|	142</a:t>
            </a:r>
          </a:p>
          <a:p>
            <a:r>
              <a:rPr lang="en-US" dirty="0" err="1">
                <a:effectLst/>
                <a:latin typeface="Helvetica Neue" panose="02000503000000020004" pitchFamily="2" charset="0"/>
              </a:rPr>
              <a:t>Iridonia</a:t>
            </a:r>
            <a:r>
              <a:rPr lang="en-US" dirty="0">
                <a:effectLst/>
                <a:latin typeface="Helvetica Neue" panose="02000503000000020004" pitchFamily="2" charset="0"/>
              </a:rPr>
              <a:t>	|	Vandor-1	|		|	92</a:t>
            </a:r>
          </a:p>
          <a:p>
            <a:r>
              <a:rPr lang="en-US" dirty="0">
                <a:effectLst/>
                <a:latin typeface="Helvetica Neue" panose="02000503000000020004" pitchFamily="2" charset="0"/>
              </a:rPr>
              <a:t>Polis Massa	|	</a:t>
            </a:r>
            <a:r>
              <a:rPr lang="en-US" dirty="0" err="1">
                <a:effectLst/>
                <a:latin typeface="Helvetica Neue" panose="02000503000000020004" pitchFamily="2" charset="0"/>
              </a:rPr>
              <a:t>Iridonia</a:t>
            </a:r>
            <a:r>
              <a:rPr lang="en-US" dirty="0">
                <a:effectLst/>
                <a:latin typeface="Helvetica Neue" panose="02000503000000020004" pitchFamily="2" charset="0"/>
              </a:rPr>
              <a:t>	|	87</a:t>
            </a:r>
          </a:p>
          <a:p>
            <a:endParaRPr lang="en-US" dirty="0" err="1">
              <a:effectLst/>
              <a:latin typeface="Helvetica Neue" panose="02000503000000020004" pitchFamily="2"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0540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www.polleverywhere.com</a:t>
            </a:r>
            <a:r>
              <a:rPr lang="en-US" sz="1200" b="0" i="0" u="none" strike="noStrike" cap="none" dirty="0">
                <a:solidFill>
                  <a:schemeClr val="dk1"/>
                </a:solidFill>
                <a:effectLst/>
                <a:latin typeface="Calibri"/>
                <a:ea typeface="Calibri"/>
                <a:cs typeface="Calibri"/>
                <a:sym typeface="Calibri"/>
              </a:rPr>
              <a:t>/activities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videos:</a:t>
            </a:r>
          </a:p>
          <a:p>
            <a:pPr rtl="0"/>
            <a:r>
              <a:rPr lang="en-US" sz="1200" b="0" i="0" u="none" strike="noStrike" cap="none" dirty="0">
                <a:solidFill>
                  <a:schemeClr val="dk1"/>
                </a:solidFill>
                <a:effectLst/>
                <a:latin typeface="Calibri"/>
                <a:ea typeface="Calibri"/>
                <a:cs typeface="Calibri"/>
                <a:sym typeface="Calibri"/>
              </a:rPr>
              <a:t>    -  </a:t>
            </a:r>
          </a:p>
          <a:p>
            <a:pPr rtl="0"/>
            <a:r>
              <a:rPr lang="en-US" sz="1200" b="0" i="0" u="none" strike="noStrike" cap="none" dirty="0">
                <a:solidFill>
                  <a:schemeClr val="dk1"/>
                </a:solidFill>
                <a:effectLst/>
                <a:latin typeface="Calibri"/>
                <a:ea typeface="Calibri"/>
                <a:cs typeface="Calibri"/>
                <a:sym typeface="Calibri"/>
              </a:rPr>
              <a:t>      authors: SRI International </a:t>
            </a:r>
          </a:p>
          <a:p>
            <a:pPr rtl="0"/>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https://</a:t>
            </a:r>
            <a:r>
              <a:rPr lang="en-US" sz="1200" b="0" i="0" u="none" strike="noStrike" cap="none" dirty="0" err="1">
                <a:solidFill>
                  <a:schemeClr val="dk1"/>
                </a:solidFill>
                <a:effectLst/>
                <a:latin typeface="Calibri"/>
                <a:ea typeface="Calibri"/>
                <a:cs typeface="Calibri"/>
                <a:sym typeface="Calibri"/>
              </a:rPr>
              <a:t>www.youtube.com</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watch?v</a:t>
            </a:r>
            <a:r>
              <a:rPr lang="en-US" sz="1200" b="0" i="0" u="none" strike="noStrike" cap="none" dirty="0">
                <a:solidFill>
                  <a:schemeClr val="dk1"/>
                </a:solidFill>
                <a:effectLst/>
                <a:latin typeface="Calibri"/>
                <a:ea typeface="Calibri"/>
                <a:cs typeface="Calibri"/>
                <a:sym typeface="Calibri"/>
              </a:rPr>
              <a:t>=7bsEN8mwUB8</a:t>
            </a:r>
          </a:p>
          <a:p>
            <a:pPr rtl="0"/>
            <a:r>
              <a:rPr lang="en-US" sz="1200" b="0" i="0" u="none" strike="noStrike" cap="none" dirty="0">
                <a:solidFill>
                  <a:schemeClr val="dk1"/>
                </a:solidFill>
                <a:effectLst/>
                <a:latin typeface="Calibri"/>
                <a:ea typeface="Calibri"/>
                <a:cs typeface="Calibri"/>
                <a:sym typeface="Calibri"/>
              </a:rPr>
              <a:t>      title: Shakey the </a:t>
            </a:r>
            <a:r>
              <a:rPr lang="en-US" sz="1200" b="0" i="0" u="none" strike="noStrike" cap="none" dirty="0" err="1">
                <a:solidFill>
                  <a:schemeClr val="dk1"/>
                </a:solidFill>
                <a:effectLst/>
                <a:latin typeface="Calibri"/>
                <a:ea typeface="Calibri"/>
                <a:cs typeface="Calibri"/>
                <a:sym typeface="Calibri"/>
              </a:rPr>
              <a:t>Robot&amp;colon</a:t>
            </a:r>
            <a:r>
              <a:rPr lang="en-US" sz="1200" b="0" i="0" u="none" strike="noStrike" cap="none" dirty="0">
                <a:solidFill>
                  <a:schemeClr val="dk1"/>
                </a:solidFill>
                <a:effectLst/>
                <a:latin typeface="Calibri"/>
                <a:ea typeface="Calibri"/>
                <a:cs typeface="Calibri"/>
                <a:sym typeface="Calibri"/>
              </a:rPr>
              <a:t>; The First Robot to Embody Artificial Intelligence</a:t>
            </a:r>
          </a:p>
          <a:p>
            <a:pPr rtl="0"/>
            <a:r>
              <a:rPr lang="en-US" sz="1200" b="0" i="0" u="none" strike="noStrike" cap="none" dirty="0">
                <a:solidFill>
                  <a:schemeClr val="dk1"/>
                </a:solidFill>
                <a:effectLst/>
                <a:latin typeface="Calibri"/>
                <a:ea typeface="Calibri"/>
                <a:cs typeface="Calibri"/>
                <a:sym typeface="Calibri"/>
              </a:rPr>
              <a:t>      length: 6 minutes </a:t>
            </a:r>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13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defined a </a:t>
            </a:r>
            <a:r>
              <a:rPr lang="en-US" sz="1200" b="1" i="0" u="none" strike="noStrike" cap="none" dirty="0">
                <a:solidFill>
                  <a:schemeClr val="dk1"/>
                </a:solidFill>
                <a:effectLst/>
                <a:latin typeface="Calibri"/>
                <a:ea typeface="Calibri"/>
                <a:cs typeface="Calibri"/>
                <a:sym typeface="Calibri"/>
              </a:rPr>
              <a:t>rational agent</a:t>
            </a:r>
            <a:r>
              <a:rPr lang="en-US" sz="1200" b="0" i="0" u="none" strike="noStrike" cap="none" dirty="0">
                <a:solidFill>
                  <a:schemeClr val="dk1"/>
                </a:solidFill>
                <a:effectLst/>
                <a:latin typeface="Calibri"/>
                <a:ea typeface="Calibri"/>
                <a:cs typeface="Calibri"/>
                <a:sym typeface="Calibri"/>
              </a:rPr>
              <a:t> as an agent that could </a:t>
            </a:r>
            <a:r>
              <a:rPr lang="en-US" sz="1200" b="1" i="0" u="none" strike="noStrike" cap="none" dirty="0">
                <a:solidFill>
                  <a:schemeClr val="dk1"/>
                </a:solidFill>
                <a:effectLst/>
                <a:latin typeface="Calibri"/>
                <a:ea typeface="Calibri"/>
                <a:cs typeface="Calibri"/>
                <a:sym typeface="Calibri"/>
              </a:rPr>
              <a:t>select the best action</a:t>
            </a:r>
            <a:r>
              <a:rPr lang="en-US" sz="1200" b="0" i="0" u="none" strike="noStrike" cap="none" dirty="0">
                <a:solidFill>
                  <a:schemeClr val="dk1"/>
                </a:solidFill>
                <a:effectLst/>
                <a:latin typeface="Calibri"/>
                <a:ea typeface="Calibri"/>
                <a:cs typeface="Calibri"/>
                <a:sym typeface="Calibri"/>
              </a:rPr>
              <a:t> to maximize its performance measure, given an input percept sequence.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it isn’t immediately obvious what the best action is to take.  In that case, an agent needs to plan ahead and consider many possible sequences of actions.    This process of planning ahead from and trying to formulate the best possible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Agents that perform search are called </a:t>
            </a:r>
            <a:r>
              <a:rPr lang="en-US" sz="1200" b="1" i="0" u="none" strike="noStrike" cap="none" dirty="0">
                <a:solidFill>
                  <a:schemeClr val="dk1"/>
                </a:solidFill>
                <a:effectLst/>
                <a:latin typeface="Calibri"/>
                <a:ea typeface="Calibri"/>
                <a:cs typeface="Calibri"/>
                <a:sym typeface="Calibri"/>
              </a:rPr>
              <a:t>problem-solving agents</a:t>
            </a:r>
            <a:r>
              <a:rPr lang="en-US" sz="1200" b="0" i="0" u="none" strike="noStrike" cap="none" dirty="0">
                <a:solidFill>
                  <a:schemeClr val="dk1"/>
                </a:solidFill>
                <a:effectLst/>
                <a:latin typeface="Calibri"/>
                <a:ea typeface="Calibri"/>
                <a:cs typeface="Calibri"/>
                <a:sym typeface="Calibri"/>
              </a:rPr>
              <a:t>.</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20</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Tree>
    <p:extLst>
      <p:ext uri="{BB962C8B-B14F-4D97-AF65-F5344CB8AC3E}">
        <p14:creationId xmlns:p14="http://schemas.microsoft.com/office/powerpoint/2010/main" val="4006502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21</a:t>
            </a:fld>
            <a:endParaRPr sz="1300" b="0" i="0" u="none" strike="noStrike" cap="none">
              <a:solidFill>
                <a:schemeClr val="dk1"/>
              </a:solidFill>
              <a:latin typeface="Times"/>
              <a:ea typeface="Times"/>
              <a:cs typeface="Times"/>
              <a:sym typeface="Times"/>
            </a:endParaRPr>
          </a:p>
        </p:txBody>
      </p:sp>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To formally define a search problem, we need six things.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First, we need to have a set of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Second, we need to designate one of those States as the initial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Third, we need to define a </a:t>
            </a:r>
            <a:r>
              <a:rPr lang="en-US" sz="1200" b="1" i="0" u="none" strike="noStrike" cap="none" dirty="0">
                <a:solidFill>
                  <a:schemeClr val="dk1"/>
                </a:solidFill>
                <a:effectLst/>
                <a:latin typeface="Calibri"/>
                <a:ea typeface="Calibri"/>
                <a:cs typeface="Calibri"/>
                <a:sym typeface="Calibri"/>
              </a:rPr>
              <a:t>set of possible actions</a:t>
            </a:r>
            <a:r>
              <a:rPr lang="en-US" sz="1200" b="0" i="0" u="none" strike="noStrike" cap="none" dirty="0">
                <a:solidFill>
                  <a:schemeClr val="dk1"/>
                </a:solidFill>
                <a:effectLst/>
                <a:latin typeface="Calibri"/>
                <a:ea typeface="Calibri"/>
                <a:cs typeface="Calibri"/>
                <a:sym typeface="Calibri"/>
              </a:rPr>
              <a:t>  that we can take from any state in our set of States.  To determine the set of possible actions from a state, we introduce a function that takes in a state, and returns the set of actions that are legal in that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Fourth, we need a </a:t>
            </a:r>
            <a:r>
              <a:rPr lang="en-US" sz="1200" b="1" i="0" u="none" strike="noStrike" cap="none" dirty="0">
                <a:solidFill>
                  <a:schemeClr val="dk1"/>
                </a:solidFill>
                <a:effectLst/>
                <a:latin typeface="Calibri"/>
                <a:ea typeface="Calibri"/>
                <a:cs typeface="Calibri"/>
                <a:sym typeface="Calibri"/>
              </a:rPr>
              <a:t>transition model</a:t>
            </a:r>
            <a:r>
              <a:rPr lang="en-US" sz="1200" b="0" i="0" u="none" strike="noStrike" cap="none" dirty="0">
                <a:solidFill>
                  <a:schemeClr val="dk1"/>
                </a:solidFill>
                <a:effectLst/>
                <a:latin typeface="Calibri"/>
                <a:ea typeface="Calibri"/>
                <a:cs typeface="Calibri"/>
                <a:sym typeface="Calibri"/>
              </a:rPr>
              <a:t>  which is a function that takes as input a state, and a possible action, and then returns the result of applying an action from that state.  This result is another state. The transition model is literally a transition from one state to another.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resulting state is sometimes called the successor of the input state.  We can think of the space of possible states as recursively finding all successors of the initial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transition model is going to come up in our subsequent problem definitions, where we ease the restriction that the task environment must be deterministic.  Later in the course, we will talk about task environments that are stochastic. At that point, our transition model will shift to one where we have a probabilistic definition of this transition model.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fifth thing that we need for our formal definition of search problems is a performance measure, which will tell us for a given path, how much it costs. This will allow us to determine  whether one path from the initial state to the goal state is better than another path to the goal state.</a:t>
            </a: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dirty="0"/>
              <a:t>Must be additive, e.g. sum of distances, number of actions executed, …</a:t>
            </a:r>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lang="en-US" sz="1800" dirty="0"/>
          </a:p>
          <a:p>
            <a:pPr rtl="0"/>
            <a:br>
              <a:rPr lang="en-US" dirty="0"/>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for our formal definition is a </a:t>
            </a:r>
            <a:r>
              <a:rPr lang="en-US" sz="1200" b="1" i="0" u="none" strike="noStrike" cap="none" dirty="0">
                <a:solidFill>
                  <a:schemeClr val="dk1"/>
                </a:solidFill>
                <a:effectLst/>
                <a:latin typeface="Calibri"/>
                <a:ea typeface="Calibri"/>
                <a:cs typeface="Calibri"/>
                <a:sym typeface="Calibri"/>
              </a:rPr>
              <a:t>goal test</a:t>
            </a:r>
            <a:r>
              <a:rPr lang="en-US" sz="1200" b="0" i="0" u="none" strike="noStrike" cap="none" dirty="0">
                <a:solidFill>
                  <a:schemeClr val="dk1"/>
                </a:solidFill>
                <a:effectLst/>
                <a:latin typeface="Calibri"/>
                <a:ea typeface="Calibri"/>
                <a:cs typeface="Calibri"/>
                <a:sym typeface="Calibri"/>
              </a:rPr>
              <a:t>. This can either be explicit, meaning I'm just going to check to see whether the state is in a subset that I designate as goal States. For the Romanian travel problem, our goal is a particular state it's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It can also be implicit. Our goal can be defined by a set of possible configurations on a chess board, for instance. If the particular state of the chess board is in the checkmate position, then this goal test would return true. </a:t>
            </a:r>
          </a:p>
          <a:p>
            <a:br>
              <a:rPr lang="en-US" dirty="0"/>
            </a:br>
            <a:br>
              <a:rPr lang="en-US" dirty="0"/>
            </a:br>
            <a:br>
              <a:rPr lang="en-US" dirty="0"/>
            </a:br>
            <a:endParaRPr lang="en-US" dirty="0"/>
          </a:p>
          <a:p>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INITIAL STATE </a:t>
            </a:r>
            <a:endParaRPr dirty="0"/>
          </a:p>
          <a:p>
            <a:pPr marL="0" lvl="0" indent="0" algn="l" rtl="0">
              <a:lnSpc>
                <a:spcPct val="100000"/>
              </a:lnSpc>
              <a:spcBef>
                <a:spcPts val="0"/>
              </a:spcBef>
              <a:spcAft>
                <a:spcPts val="0"/>
              </a:spcAft>
              <a:buSzPts val="1400"/>
              <a:buNone/>
            </a:pPr>
            <a:r>
              <a:rPr lang="en-US" dirty="0"/>
              <a:t>2) The initial state that the agent starts in. For example, the initial state for our agent in  Romania might be described as In(Arad).</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ACTIONS</a:t>
            </a:r>
            <a:endParaRPr dirty="0"/>
          </a:p>
          <a:p>
            <a:pPr marL="0" lvl="0" indent="0" algn="l" rtl="0">
              <a:lnSpc>
                <a:spcPct val="100000"/>
              </a:lnSpc>
              <a:spcBef>
                <a:spcPts val="0"/>
              </a:spcBef>
              <a:spcAft>
                <a:spcPts val="0"/>
              </a:spcAft>
              <a:buSzPts val="1400"/>
              <a:buNone/>
            </a:pPr>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TRANSITION MODEL </a:t>
            </a:r>
            <a:endParaRPr dirty="0"/>
          </a:p>
          <a:p>
            <a:pPr marL="0" lvl="0" indent="0" algn="l" rtl="0">
              <a:lnSpc>
                <a:spcPct val="100000"/>
              </a:lnSpc>
              <a:spcBef>
                <a:spcPts val="0"/>
              </a:spcBef>
              <a:spcAft>
                <a:spcPts val="0"/>
              </a:spcAft>
              <a:buSzPts val="1400"/>
              <a:buNone/>
            </a:pPr>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1) STATE SPACE </a:t>
            </a:r>
            <a:endParaRPr dirty="0"/>
          </a:p>
          <a:p>
            <a:pPr marL="0" lvl="0" indent="0" algn="l" rtl="0">
              <a:lnSpc>
                <a:spcPct val="100000"/>
              </a:lnSpc>
              <a:spcBef>
                <a:spcPts val="0"/>
              </a:spcBef>
              <a:spcAft>
                <a:spcPts val="0"/>
              </a:spcAft>
              <a:buSzPts val="1400"/>
              <a:buNone/>
            </a:pPr>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5) PATH A path in the state space is a sequence  of states connected by a sequence of actions.  </a:t>
            </a:r>
            <a:endParaRPr dirty="0"/>
          </a:p>
          <a:p>
            <a:pPr marL="0" marR="0" lvl="0" indent="0" algn="l" rtl="0">
              <a:lnSpc>
                <a:spcPct val="100000"/>
              </a:lnSpc>
              <a:spcBef>
                <a:spcPts val="360"/>
              </a:spcBef>
              <a:spcAft>
                <a:spcPts val="0"/>
              </a:spcAft>
              <a:buClr>
                <a:schemeClr val="dk1"/>
              </a:buClr>
              <a:buSzPts val="1200"/>
              <a:buFont typeface="Calibri"/>
              <a:buNone/>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Sometimes the goal is specified by an abstract property rather than an explicitly enumerated set of states. For example, in chess, the goal is to reach a state called “checkmate,”  where the opponent’s king is under attack and can’t escape.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0402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endParaRPr lang="en-US" dirty="0"/>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br>
              <a:rPr lang="en-US" dirty="0"/>
            </a:br>
            <a:br>
              <a:rPr lang="en-US" dirty="0"/>
            </a:b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0088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In the vacuum world, we have an action to suck up the dirt in the current cell. We have actions where we can go left, right, up and down. In this particular world, we don't really go up or down because it's just two adjacent cells, but in a larger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would also have actions to move up and move down.</a:t>
            </a:r>
          </a:p>
          <a:p>
            <a:pPr rtl="0"/>
            <a:br>
              <a:rPr lang="en-US" dirty="0"/>
            </a:br>
            <a:br>
              <a:rPr lang="en-US" dirty="0"/>
            </a:br>
            <a:r>
              <a:rPr lang="en-US" sz="1200" b="0" i="0" u="none" strike="noStrike" cap="none" dirty="0">
                <a:solidFill>
                  <a:schemeClr val="dk1"/>
                </a:solidFill>
                <a:effectLst/>
                <a:latin typeface="Calibri"/>
                <a:ea typeface="Calibri"/>
                <a:cs typeface="Calibri"/>
                <a:sym typeface="Calibri"/>
              </a:rPr>
              <a:t>From each state we need to define what transition will happen if we apply an action in that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represent the transitions from state to state as </a:t>
            </a:r>
            <a:r>
              <a:rPr lang="en-US" sz="1200" b="1" i="0" u="none" strike="noStrike" cap="none" dirty="0">
                <a:solidFill>
                  <a:schemeClr val="dk1"/>
                </a:solidFill>
                <a:effectLst/>
                <a:latin typeface="Calibri"/>
                <a:ea typeface="Calibri"/>
                <a:cs typeface="Calibri"/>
                <a:sym typeface="Calibri"/>
              </a:rPr>
              <a:t>a directed graph.</a:t>
            </a:r>
            <a:r>
              <a:rPr lang="en-US" sz="1200" b="0" i="0" u="none" strike="noStrike" cap="none" dirty="0">
                <a:solidFill>
                  <a:schemeClr val="dk1"/>
                </a:solidFill>
                <a:effectLst/>
                <a:latin typeface="Calibri"/>
                <a:ea typeface="Calibri"/>
                <a:cs typeface="Calibri"/>
                <a:sym typeface="Calibri"/>
              </a:rPr>
              <a:t> The states are nodes  and the actions are directed arcs that transition from one state to another.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 [describe go right, describe suck]</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graph for the complete set of states for the 2-cell vacuum world.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the start state, not all states will be reachable.</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535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to define is the action costs.  In this case, we're just going to say every action has uniform cost, which means every action costs the same. With the action cost, we have a fully defined mathematical representation of this vacuum world.</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9500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8932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293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The simplest type of agent is a </a:t>
            </a:r>
            <a:r>
              <a:rPr lang="en-US" sz="1200" b="1" i="0" u="none" strike="noStrike" cap="none" dirty="0">
                <a:solidFill>
                  <a:schemeClr val="dk1"/>
                </a:solidFill>
                <a:effectLst/>
                <a:latin typeface="Calibri"/>
                <a:ea typeface="Calibri"/>
                <a:cs typeface="Calibri"/>
                <a:sym typeface="Calibri"/>
              </a:rPr>
              <a:t>simple reflex agent</a:t>
            </a:r>
            <a:r>
              <a:rPr lang="en-US" sz="1200" b="0" i="0" u="none" strike="noStrike" cap="none" dirty="0">
                <a:solidFill>
                  <a:schemeClr val="dk1"/>
                </a:solidFill>
                <a:effectLst/>
                <a:latin typeface="Calibri"/>
                <a:ea typeface="Calibri"/>
                <a:cs typeface="Calibri"/>
                <a:sym typeface="Calibri"/>
              </a:rPr>
              <a:t>. A simple reflex agent uses the incoming sensor data, which we defined as a </a:t>
            </a:r>
            <a:r>
              <a:rPr lang="en-US" sz="1200" b="1" i="0" u="none" strike="noStrike" cap="none" dirty="0">
                <a:solidFill>
                  <a:schemeClr val="dk1"/>
                </a:solidFill>
                <a:effectLst/>
                <a:latin typeface="Calibri"/>
                <a:ea typeface="Calibri"/>
                <a:cs typeface="Calibri"/>
                <a:sym typeface="Calibri"/>
              </a:rPr>
              <a:t>percept</a:t>
            </a:r>
            <a:r>
              <a:rPr lang="en-US" sz="1200" b="0" i="0" u="none" strike="noStrike" cap="none" dirty="0">
                <a:solidFill>
                  <a:schemeClr val="dk1"/>
                </a:solidFill>
                <a:effectLst/>
                <a:latin typeface="Calibri"/>
                <a:ea typeface="Calibri"/>
                <a:cs typeface="Calibri"/>
                <a:sym typeface="Calibri"/>
              </a:rPr>
              <a:t>, and uses the current percept in order to decide what action to take.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example that we have here is a simple reflex agent that uses the sensor data from an ultrasonic range finder. It uses a very simple algorithm to decide what to do:</a:t>
            </a:r>
          </a:p>
          <a:p>
            <a:pPr rtl="0" fontAlgn="base"/>
            <a:r>
              <a:rPr lang="en-US" sz="1200" b="0" i="0" u="none" strike="noStrike" cap="none" dirty="0">
                <a:solidFill>
                  <a:schemeClr val="dk1"/>
                </a:solidFill>
                <a:effectLst/>
                <a:latin typeface="Calibri"/>
                <a:ea typeface="Calibri"/>
                <a:cs typeface="Calibri"/>
                <a:sym typeface="Calibri"/>
              </a:rPr>
              <a:t>It drives ahead until its sensors tell it that it’s about to hit a wall,</a:t>
            </a:r>
          </a:p>
          <a:p>
            <a:pPr rtl="0" fontAlgn="base"/>
            <a:r>
              <a:rPr lang="en-US" sz="1200" b="0" i="0" u="none" strike="noStrike" cap="none" dirty="0">
                <a:solidFill>
                  <a:schemeClr val="dk1"/>
                </a:solidFill>
                <a:effectLst/>
                <a:latin typeface="Calibri"/>
                <a:ea typeface="Calibri"/>
                <a:cs typeface="Calibri"/>
                <a:sym typeface="Calibri"/>
              </a:rPr>
              <a:t>If it detects a wall ahead of it, it </a:t>
            </a:r>
            <a:r>
              <a:rPr lang="en-US" sz="1200" b="0" i="0" u="none" strike="noStrike" cap="none" dirty="0" err="1">
                <a:solidFill>
                  <a:schemeClr val="dk1"/>
                </a:solidFill>
                <a:effectLst/>
                <a:latin typeface="Calibri"/>
                <a:ea typeface="Calibri"/>
                <a:cs typeface="Calibri"/>
                <a:sym typeface="Calibri"/>
              </a:rPr>
              <a:t>stops,and</a:t>
            </a:r>
            <a:r>
              <a:rPr lang="en-US" sz="1200" b="0" i="0" u="none" strike="noStrike" cap="none" dirty="0">
                <a:solidFill>
                  <a:schemeClr val="dk1"/>
                </a:solidFill>
                <a:effectLst/>
                <a:latin typeface="Calibri"/>
                <a:ea typeface="Calibri"/>
                <a:cs typeface="Calibri"/>
                <a:sym typeface="Calibri"/>
              </a:rPr>
              <a:t> then it turns to the left to see if there's a wall there too.</a:t>
            </a:r>
          </a:p>
          <a:p>
            <a:pPr rtl="0" fontAlgn="base"/>
            <a:r>
              <a:rPr lang="en-US" sz="1200" b="0" i="0" u="none" strike="noStrike" cap="none" dirty="0">
                <a:solidFill>
                  <a:schemeClr val="dk1"/>
                </a:solidFill>
                <a:effectLst/>
                <a:latin typeface="Calibri"/>
                <a:ea typeface="Calibri"/>
                <a:cs typeface="Calibri"/>
                <a:sym typeface="Calibri"/>
              </a:rPr>
              <a:t>If so, then it turns 180 degrees.</a:t>
            </a:r>
          </a:p>
          <a:p>
            <a:pPr rtl="0" fontAlgn="base"/>
            <a:r>
              <a:rPr lang="en-US" sz="1200" b="0" i="0" u="none" strike="noStrike" cap="none" dirty="0">
                <a:solidFill>
                  <a:schemeClr val="dk1"/>
                </a:solidFill>
                <a:effectLst/>
                <a:latin typeface="Calibri"/>
                <a:ea typeface="Calibri"/>
                <a:cs typeface="Calibri"/>
                <a:sym typeface="Calibri"/>
              </a:rPr>
              <a:t>Once there isn't a wall ahead of it, it drives forward.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main difference between this simple reflex agent, and a more complicated agent is that this agent simply reacts to its immediate surroundings and does not plan ahead.</a:t>
            </a:r>
          </a:p>
          <a:p>
            <a:br>
              <a:rPr lang="en-US" dirty="0"/>
            </a:br>
            <a:br>
              <a:rPr lang="en-US" dirty="0"/>
            </a:br>
            <a:endParaRPr lang="en-US" dirty="0"/>
          </a:p>
        </p:txBody>
      </p:sp>
      <p:sp>
        <p:nvSpPr>
          <p:cNvPr id="122" name="Google Shape;12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30</a:t>
            </a:fld>
            <a:endParaRPr sz="1300" b="0" i="0" u="none" strike="noStrike" cap="none">
              <a:solidFill>
                <a:schemeClr val="dk1"/>
              </a:solidFill>
              <a:latin typeface="Times"/>
              <a:ea typeface="Times"/>
              <a:cs typeface="Times"/>
              <a:sym typeface="Times"/>
            </a:endParaRPr>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[slide transition][8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return to our example of eight puzzle how can I represent the states in the eight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order of all of the numbers is important, how the board is arranged is important. What we really care about is the location of the squares on the board, and then being able to enumerate all possible locations. Basically we could represent this either as a 2d array or just as a simple one dimensional array where we read off the order in order.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start state is represented by this single array 7 2 4 5 blank 6 8 3 1 , that's a fine representation of the state of the board.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the initial state is just going to be one of these lists.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actions we can define as the set of possible moves from the center. We can move that blank space up.  We can move it to the right. We can move it up or down in some particular places like in the corner or along the sides, we're not going to be able to do everything.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transition model is going to be the thing that changes the representation after we have applied that action.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goal test, we can iterate through the current state and check whether it is in ascending order.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path cost , every move is just going to be equally weighted. Each action costs one and the total path cost is going to be the number of actions that we took.</a:t>
            </a:r>
          </a:p>
          <a:p>
            <a:br>
              <a:rPr lang="en-US" dirty="0"/>
            </a:br>
            <a:br>
              <a:rPr lang="en-US" dirty="0"/>
            </a:b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31</a:t>
            </a:fld>
            <a:endParaRPr sz="1300" b="0" i="0" u="none" strike="noStrike" cap="none">
              <a:solidFill>
                <a:schemeClr val="dk1"/>
              </a:solidFill>
              <a:latin typeface="Times"/>
              <a:ea typeface="Times"/>
              <a:cs typeface="Times"/>
              <a:sym typeface="Times"/>
            </a:endParaRPr>
          </a:p>
        </p:txBody>
      </p:sp>
      <p:sp>
        <p:nvSpPr>
          <p:cNvPr id="234" name="Google Shape;2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 name="Google Shape;23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[slide transition][8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return to our example of eight puzzle how can I represent the states in the eight 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order of all of the numbers is important, how the board is arranged is important. What we really care about is the location of the squares on the board, and then being able to enumerate all possible locations. Basically we could represent this either as a 2d array or just as a simple one dimensional array where we read off the order in order.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start state is represented by this single array 7 2 4 5 blank 6 8 3 1 , that's a fine representation of the state of the board.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the initial state is just going to be one of these lists.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actions we can define as the set of possible moves from the center. We can move that blank space up.  We can move it to the right. We can move it up or down in some particular places like in the corner or along the sides, we're not going to be able to do everything.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transition model is going to be the thing that changes the representation after we have applied that action.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goal test, we can iterate through the current state and check whether it is in ascending order.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path cost , every move is just going to be equally weighted. Each action costs one and the total path cost is going to be the number of actions that we took.</a:t>
            </a:r>
          </a:p>
          <a:p>
            <a:br>
              <a:rPr lang="en-US" dirty="0"/>
            </a:br>
            <a:br>
              <a:rPr lang="en-US" dirty="0"/>
            </a:b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rgbClr val="000000"/>
                </a:solidFill>
                <a:latin typeface="Times"/>
                <a:ea typeface="Times"/>
                <a:cs typeface="Times"/>
                <a:sym typeface="Times"/>
              </a:rPr>
              <a:t>32</a:t>
            </a:fld>
            <a:endParaRPr sz="1300" b="0" i="0" u="none" strike="noStrike" cap="none">
              <a:solidFill>
                <a:srgbClr val="000000"/>
              </a:solidFill>
              <a:latin typeface="Times"/>
              <a:ea typeface="Times"/>
              <a:cs typeface="Times"/>
              <a:sym typeface="Times"/>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p13: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is an art of casting a problem as a search problem.  The question we need to consider is: how do I take this real world problem, and then represent it in a way that’s compatible with our formal definition of a search problem.  There are many ways that I might defining a set of states, a transition function, and the possible actions, etc.</a:t>
            </a:r>
          </a:p>
          <a:p>
            <a:pPr rtl="0"/>
            <a:br>
              <a:rPr lang="en-US" dirty="0"/>
            </a:br>
            <a:r>
              <a:rPr lang="en-US" sz="1200" b="0" i="0" u="none" strike="noStrike" cap="none" dirty="0">
                <a:solidFill>
                  <a:schemeClr val="dk1"/>
                </a:solidFill>
                <a:effectLst/>
                <a:latin typeface="Calibri"/>
                <a:ea typeface="Calibri"/>
                <a:cs typeface="Calibri"/>
                <a:sym typeface="Calibri"/>
              </a:rPr>
              <a:t>The way that I choose to represent the states and the actions is going to have a huge impact on the speed of our search algorithms.  If I increase the size of my state space by including elements of the real world that aren’t important to the search formulation, or if I include more actions than are necessary, then I may dramatically slow down the search because of the combinatorics of combing those things during the search process.</a:t>
            </a:r>
          </a:p>
          <a:p>
            <a:br>
              <a:rPr lang="en-US" dirty="0"/>
            </a:br>
            <a:br>
              <a:rPr lang="en-US" dirty="0"/>
            </a:b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33</a:t>
            </a:fld>
            <a:endParaRPr sz="1200" b="0" i="0" u="none" strike="noStrike" cap="none">
              <a:solidFill>
                <a:schemeClr val="dk1"/>
              </a:solidFill>
              <a:latin typeface="Times"/>
              <a:ea typeface="Times"/>
              <a:cs typeface="Times"/>
              <a:sym typeface="Times"/>
            </a:endParaRPr>
          </a:p>
        </p:txBody>
      </p:sp>
      <p:sp>
        <p:nvSpPr>
          <p:cNvPr id="243" name="Google Shape;2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 name="Google Shape;2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When we're formulating something as a search problem we’re engaging in process of creating </a:t>
            </a:r>
            <a:r>
              <a:rPr lang="en-US" sz="1200" b="1" i="0" u="none" strike="noStrike" cap="none" dirty="0">
                <a:solidFill>
                  <a:schemeClr val="dk1"/>
                </a:solidFill>
                <a:effectLst/>
                <a:latin typeface="Calibri"/>
                <a:ea typeface="Calibri"/>
                <a:cs typeface="Calibri"/>
                <a:sym typeface="Calibri"/>
              </a:rPr>
              <a:t>a representation</a:t>
            </a:r>
            <a:r>
              <a:rPr lang="en-US" sz="1200" b="0" i="0" u="none" strike="noStrike" cap="none" dirty="0">
                <a:solidFill>
                  <a:schemeClr val="dk1"/>
                </a:solidFill>
                <a:effectLst/>
                <a:latin typeface="Calibri"/>
                <a:ea typeface="Calibri"/>
                <a:cs typeface="Calibri"/>
                <a:sym typeface="Calibri"/>
              </a:rPr>
              <a:t> of the problem you.  An important aspect of representing something as a search problem is abstracting away from anything that's not important to how we find a solution.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There's lots of things in the world that are important in our everyday actions, but which are not important for us to formulate a problem as a search problem.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if we're trying to travel along a map and find the quickest route from one city to another, the way that we can get there is relevant in real life. We take a taxi. We take an Uber, we drive ourself, we ride our bike, we walk, etc. But when we abstract the problem onto a search problem, that all those things essentially get collapsed into an equivalence class the action is just </a:t>
            </a:r>
            <a:r>
              <a:rPr lang="en-US" sz="1200" b="1" i="0" u="none" strike="noStrike" cap="none" dirty="0">
                <a:solidFill>
                  <a:schemeClr val="dk1"/>
                </a:solidFill>
                <a:effectLst/>
                <a:latin typeface="Calibri"/>
                <a:ea typeface="Calibri"/>
                <a:cs typeface="Calibri"/>
                <a:sym typeface="Calibri"/>
              </a:rPr>
              <a:t>go from one location to a connected location</a:t>
            </a:r>
            <a:r>
              <a:rPr lang="en-US" sz="1200" b="0" i="0" u="none" strike="noStrike" cap="none" dirty="0">
                <a:solidFill>
                  <a:schemeClr val="dk1"/>
                </a:solidFill>
                <a:effectLst/>
                <a:latin typeface="Calibri"/>
                <a:ea typeface="Calibri"/>
                <a:cs typeface="Calibri"/>
                <a:sym typeface="Calibri"/>
              </a:rPr>
              <a: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equivalence class combines those different ways of getting from Arad to an adjacent city onto a single action. This notion of abstraction Is great because it simplifies the real problem and reduces the number of actions that our search algorithms will have to apply when transitioning from one state to another</a:t>
            </a:r>
          </a:p>
          <a:p>
            <a:br>
              <a:rPr lang="en-US" dirty="0"/>
            </a:br>
            <a:br>
              <a:rPr lang="en-US" dirty="0"/>
            </a:b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34</a:t>
            </a:fld>
            <a:endParaRPr sz="1200" b="0" i="0" u="none" strike="noStrike" cap="none">
              <a:solidFill>
                <a:schemeClr val="dk1"/>
              </a:solidFill>
              <a:latin typeface="Times"/>
              <a:ea typeface="Times"/>
              <a:cs typeface="Times"/>
              <a:sym typeface="Times"/>
            </a:endParaRPr>
          </a:p>
        </p:txBody>
      </p:sp>
      <p:sp>
        <p:nvSpPr>
          <p:cNvPr id="252" name="Google Shape;252;p17: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start to formulate algorithms for solving search problems there are a number of concepts that will be useful.  We’ve seen a couple of these concepts already.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is the state space.  That is the space of possible states that are reachable from the initial state by taking any possible sequence of actions.   When we have a large number of actions that are possible from every state, then the state space is going to get large very early in the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not all possible states are reachable from an initial state.  In the 8-puzzle, you can’t get to every possible permutation of numbers from a given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We’ve already seen the notion of a path, which is a sequence of actions that leads us from one state to another.</a:t>
            </a:r>
          </a:p>
          <a:p>
            <a:br>
              <a:rPr lang="en-US" dirty="0"/>
            </a:br>
            <a:br>
              <a:rPr lang="en-US" dirty="0"/>
            </a:br>
            <a:r>
              <a:rPr lang="en-US" sz="1200" b="0" i="0" u="none" strike="noStrike" cap="none" dirty="0">
                <a:solidFill>
                  <a:schemeClr val="dk1"/>
                </a:solidFill>
                <a:effectLst/>
                <a:latin typeface="Calibri"/>
                <a:ea typeface="Calibri"/>
                <a:cs typeface="Calibri"/>
                <a:sym typeface="Calibri"/>
              </a:rPr>
              <a:t>A solution is a path from the initial state to a state that satisfies our goal test.</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Search algorithms, will start with initial state , expand it to get its successor states, and then expand those successors.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We’ll see that the process of searching can be represented as a search tree, where the root is the initial state, its branches are the actions to expand to a successor state, and the leaves are </a:t>
            </a:r>
            <a:r>
              <a:rPr lang="en-US" sz="1200" b="0" i="0" u="none" strike="noStrike" cap="none" dirty="0" err="1">
                <a:solidFill>
                  <a:schemeClr val="dk1"/>
                </a:solidFill>
                <a:effectLst/>
                <a:latin typeface="Calibri"/>
                <a:ea typeface="Calibri"/>
                <a:cs typeface="Calibri"/>
                <a:sym typeface="Calibri"/>
              </a:rPr>
              <a:t>succsor</a:t>
            </a:r>
            <a:r>
              <a:rPr lang="en-US" sz="1200" b="0" i="0" u="none" strike="noStrike" cap="none" dirty="0">
                <a:solidFill>
                  <a:schemeClr val="dk1"/>
                </a:solidFill>
                <a:effectLst/>
                <a:latin typeface="Calibri"/>
                <a:ea typeface="Calibri"/>
                <a:cs typeface="Calibri"/>
                <a:sym typeface="Calibri"/>
              </a:rPr>
              <a:t> states several layers down that haven’t been expanded yet.  The tree’s branching factor will be determined by how many actions we can take at each state.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Along with the search tree is a concept that we call the frontier, which is going to be all the States that we have available to expand, meaning the successor states which  we can pick from to apply an action to, in order to take the next step towards the solution.</a:t>
            </a:r>
          </a:p>
          <a:p>
            <a:br>
              <a:rPr lang="en-US" dirty="0"/>
            </a:br>
            <a:br>
              <a:rPr lang="en-US" dirty="0"/>
            </a:b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35</a:t>
            </a:fld>
            <a:endParaRPr sz="1300" b="0" i="0" u="none" strike="noStrike" cap="none">
              <a:solidFill>
                <a:schemeClr val="dk1"/>
              </a:solidFill>
              <a:latin typeface="Times"/>
              <a:ea typeface="Times"/>
              <a:cs typeface="Times"/>
              <a:sym typeface="Times"/>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solution is simply a sequence of actions that takes us from the initial state to the goal state. There are many possible ways of moving from the initial state to a goal state. Some of them have a lower path costs than others.</a:t>
            </a:r>
          </a:p>
          <a:p>
            <a:pPr rtl="0"/>
            <a:br>
              <a:rPr lang="en-US" dirty="0"/>
            </a:br>
            <a:r>
              <a:rPr lang="en-US" sz="1200" b="0" i="0" u="none" strike="noStrike" cap="none" dirty="0">
                <a:solidFill>
                  <a:schemeClr val="dk1"/>
                </a:solidFill>
                <a:effectLst/>
                <a:latin typeface="Calibri"/>
                <a:ea typeface="Calibri"/>
                <a:cs typeface="Calibri"/>
                <a:sym typeface="Calibri"/>
              </a:rPr>
              <a:t>Given our path cost definition, we are really interested in  which solution is better than all of the others.  This is called </a:t>
            </a:r>
            <a:r>
              <a:rPr lang="en-US" sz="1200" b="1" i="0" u="none" strike="noStrike" cap="none" dirty="0">
                <a:solidFill>
                  <a:schemeClr val="dk1"/>
                </a:solidFill>
                <a:effectLst/>
                <a:latin typeface="Calibri"/>
                <a:ea typeface="Calibri"/>
                <a:cs typeface="Calibri"/>
                <a:sym typeface="Calibri"/>
              </a:rPr>
              <a:t>the optimal solution.</a:t>
            </a:r>
            <a:r>
              <a:rPr lang="en-US" sz="1200" b="0" i="0" u="none" strike="noStrike" cap="none" dirty="0">
                <a:solidFill>
                  <a:schemeClr val="dk1"/>
                </a:solidFill>
                <a:effectLst/>
                <a:latin typeface="Calibri"/>
                <a:ea typeface="Calibri"/>
                <a:cs typeface="Calibri"/>
                <a:sym typeface="Calibri"/>
              </a:rPr>
              <a:t> </a:t>
            </a:r>
          </a:p>
          <a:p>
            <a:pPr rtl="0"/>
            <a:br>
              <a:rPr lang="en-US" dirty="0"/>
            </a:br>
            <a:r>
              <a:rPr lang="en-US" sz="1200" b="0" i="0" u="none" strike="noStrike" cap="none" dirty="0">
                <a:solidFill>
                  <a:schemeClr val="dk1"/>
                </a:solidFill>
                <a:effectLst/>
                <a:latin typeface="Calibri"/>
                <a:ea typeface="Calibri"/>
                <a:cs typeface="Calibri"/>
                <a:sym typeface="Calibri"/>
              </a:rPr>
              <a:t> A solution is optimal if there is no other solutions that have a lower path cost than this solution. That's going to be a key to evaluate the goodness of the algorithms we've designed are  guaranteed to result in an optimal solution. </a:t>
            </a:r>
          </a:p>
          <a:p>
            <a:br>
              <a:rPr lang="en-US" dirty="0"/>
            </a:br>
            <a:br>
              <a:rPr lang="en-US" dirty="0"/>
            </a:b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https://</a:t>
            </a:r>
            <a:r>
              <a:rPr lang="en-US" sz="1200" b="0" i="0" u="none" strike="noStrike" cap="none" dirty="0" err="1">
                <a:solidFill>
                  <a:schemeClr val="dk1"/>
                </a:solidFill>
                <a:effectLst/>
                <a:latin typeface="Calibri"/>
                <a:ea typeface="Calibri"/>
                <a:cs typeface="Calibri"/>
                <a:sym typeface="Calibri"/>
              </a:rPr>
              <a:t>www.polleverywhere.com</a:t>
            </a:r>
            <a:r>
              <a:rPr lang="en-US" sz="1200" b="0" i="0" u="none" strike="noStrike" cap="none" dirty="0">
                <a:solidFill>
                  <a:schemeClr val="dk1"/>
                </a:solidFill>
                <a:effectLst/>
                <a:latin typeface="Calibri"/>
                <a:ea typeface="Calibri"/>
                <a:cs typeface="Calibri"/>
                <a:sym typeface="Calibri"/>
              </a:rPr>
              <a:t>/activities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videos:</a:t>
            </a:r>
          </a:p>
          <a:p>
            <a:pPr rtl="0"/>
            <a:r>
              <a:rPr lang="en-US" sz="1200" b="0" i="0" u="none" strike="noStrike" cap="none" dirty="0">
                <a:solidFill>
                  <a:schemeClr val="dk1"/>
                </a:solidFill>
                <a:effectLst/>
                <a:latin typeface="Calibri"/>
                <a:ea typeface="Calibri"/>
                <a:cs typeface="Calibri"/>
                <a:sym typeface="Calibri"/>
              </a:rPr>
              <a:t>    -  </a:t>
            </a:r>
          </a:p>
          <a:p>
            <a:pPr rtl="0"/>
            <a:r>
              <a:rPr lang="en-US" sz="1200" b="0" i="0" u="none" strike="noStrike" cap="none" dirty="0">
                <a:solidFill>
                  <a:schemeClr val="dk1"/>
                </a:solidFill>
                <a:effectLst/>
                <a:latin typeface="Calibri"/>
                <a:ea typeface="Calibri"/>
                <a:cs typeface="Calibri"/>
                <a:sym typeface="Calibri"/>
              </a:rPr>
              <a:t>      authors: SRI International </a:t>
            </a:r>
          </a:p>
          <a:p>
            <a:pPr rtl="0"/>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url</a:t>
            </a:r>
            <a:r>
              <a:rPr lang="en-US" sz="1200" b="0" i="0" u="none" strike="noStrike" cap="none" dirty="0">
                <a:solidFill>
                  <a:schemeClr val="dk1"/>
                </a:solidFill>
                <a:effectLst/>
                <a:latin typeface="Calibri"/>
                <a:ea typeface="Calibri"/>
                <a:cs typeface="Calibri"/>
                <a:sym typeface="Calibri"/>
              </a:rPr>
              <a:t>: https://</a:t>
            </a:r>
            <a:r>
              <a:rPr lang="en-US" sz="1200" b="0" i="0" u="none" strike="noStrike" cap="none" dirty="0" err="1">
                <a:solidFill>
                  <a:schemeClr val="dk1"/>
                </a:solidFill>
                <a:effectLst/>
                <a:latin typeface="Calibri"/>
                <a:ea typeface="Calibri"/>
                <a:cs typeface="Calibri"/>
                <a:sym typeface="Calibri"/>
              </a:rPr>
              <a:t>www.youtube.com</a:t>
            </a:r>
            <a:r>
              <a:rPr lang="en-US" sz="1200" b="0" i="0" u="none" strike="noStrike" cap="none" dirty="0">
                <a:solidFill>
                  <a:schemeClr val="dk1"/>
                </a:solidFill>
                <a:effectLst/>
                <a:latin typeface="Calibri"/>
                <a:ea typeface="Calibri"/>
                <a:cs typeface="Calibri"/>
                <a:sym typeface="Calibri"/>
              </a:rPr>
              <a:t>/</a:t>
            </a:r>
            <a:r>
              <a:rPr lang="en-US" sz="1200" b="0" i="0" u="none" strike="noStrike" cap="none" dirty="0" err="1">
                <a:solidFill>
                  <a:schemeClr val="dk1"/>
                </a:solidFill>
                <a:effectLst/>
                <a:latin typeface="Calibri"/>
                <a:ea typeface="Calibri"/>
                <a:cs typeface="Calibri"/>
                <a:sym typeface="Calibri"/>
              </a:rPr>
              <a:t>watch?v</a:t>
            </a:r>
            <a:r>
              <a:rPr lang="en-US" sz="1200" b="0" i="0" u="none" strike="noStrike" cap="none" dirty="0">
                <a:solidFill>
                  <a:schemeClr val="dk1"/>
                </a:solidFill>
                <a:effectLst/>
                <a:latin typeface="Calibri"/>
                <a:ea typeface="Calibri"/>
                <a:cs typeface="Calibri"/>
                <a:sym typeface="Calibri"/>
              </a:rPr>
              <a:t>=7bsEN8mwUB8</a:t>
            </a:r>
          </a:p>
          <a:p>
            <a:pPr rtl="0"/>
            <a:r>
              <a:rPr lang="en-US" sz="1200" b="0" i="0" u="none" strike="noStrike" cap="none" dirty="0">
                <a:solidFill>
                  <a:schemeClr val="dk1"/>
                </a:solidFill>
                <a:effectLst/>
                <a:latin typeface="Calibri"/>
                <a:ea typeface="Calibri"/>
                <a:cs typeface="Calibri"/>
                <a:sym typeface="Calibri"/>
              </a:rPr>
              <a:t>      title: Shakey the </a:t>
            </a:r>
            <a:r>
              <a:rPr lang="en-US" sz="1200" b="0" i="0" u="none" strike="noStrike" cap="none" dirty="0" err="1">
                <a:solidFill>
                  <a:schemeClr val="dk1"/>
                </a:solidFill>
                <a:effectLst/>
                <a:latin typeface="Calibri"/>
                <a:ea typeface="Calibri"/>
                <a:cs typeface="Calibri"/>
                <a:sym typeface="Calibri"/>
              </a:rPr>
              <a:t>Robot&amp;colon</a:t>
            </a:r>
            <a:r>
              <a:rPr lang="en-US" sz="1200" b="0" i="0" u="none" strike="noStrike" cap="none" dirty="0">
                <a:solidFill>
                  <a:schemeClr val="dk1"/>
                </a:solidFill>
                <a:effectLst/>
                <a:latin typeface="Calibri"/>
                <a:ea typeface="Calibri"/>
                <a:cs typeface="Calibri"/>
                <a:sym typeface="Calibri"/>
              </a:rPr>
              <a:t>; The First Robot to Embody Artificial Intelligence</a:t>
            </a:r>
          </a:p>
          <a:p>
            <a:pPr rtl="0"/>
            <a:r>
              <a:rPr lang="en-US" sz="1200" b="0" i="0" u="none" strike="noStrike" cap="none" dirty="0">
                <a:solidFill>
                  <a:schemeClr val="dk1"/>
                </a:solidFill>
                <a:effectLst/>
                <a:latin typeface="Calibri"/>
                <a:ea typeface="Calibri"/>
                <a:cs typeface="Calibri"/>
                <a:sym typeface="Calibri"/>
              </a:rPr>
              <a:t>      length: 6 minutes </a:t>
            </a:r>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This module will introduce a broad class of problems in artificial intelligence called</a:t>
            </a:r>
            <a:r>
              <a:rPr lang="en-US" sz="1200" b="1" i="0" u="none" strike="noStrike" cap="none" dirty="0">
                <a:solidFill>
                  <a:schemeClr val="dk1"/>
                </a:solidFill>
                <a:effectLst/>
                <a:latin typeface="Calibri"/>
                <a:ea typeface="Calibri"/>
                <a:cs typeface="Calibri"/>
                <a:sym typeface="Calibri"/>
              </a:rPr>
              <a:t> search problems.  </a:t>
            </a:r>
            <a:r>
              <a:rPr lang="en-US" sz="1200" b="0" i="0" u="none" strike="noStrike" cap="none" dirty="0">
                <a:solidFill>
                  <a:schemeClr val="dk1"/>
                </a:solidFill>
                <a:effectLst/>
                <a:latin typeface="Calibri"/>
                <a:ea typeface="Calibri"/>
                <a:cs typeface="Calibri"/>
                <a:sym typeface="Calibri"/>
              </a:rPr>
              <a:t>We can formulate many problems in computer science as search problems, all of which can be solved using the same set of methods.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problem-solving methods that we’ll look at in this module come from earlier work in algorithms, especially</a:t>
            </a:r>
            <a:r>
              <a:rPr lang="en-US" sz="1200" b="1" i="0" u="none" strike="noStrike" cap="none" dirty="0">
                <a:solidFill>
                  <a:schemeClr val="dk1"/>
                </a:solidFill>
                <a:effectLst/>
                <a:latin typeface="Calibri"/>
                <a:ea typeface="Calibri"/>
                <a:cs typeface="Calibri"/>
                <a:sym typeface="Calibri"/>
              </a:rPr>
              <a:t> shortest path algorithms</a:t>
            </a:r>
            <a:r>
              <a:rPr lang="en-US" sz="1200" b="0" i="0" u="none" strike="noStrike" cap="none" dirty="0">
                <a:solidFill>
                  <a:schemeClr val="dk1"/>
                </a:solidFill>
                <a:effectLst/>
                <a:latin typeface="Calibri"/>
                <a:ea typeface="Calibri"/>
                <a:cs typeface="Calibri"/>
                <a:sym typeface="Calibri"/>
              </a:rPr>
              <a:t>. We'll see how we can apply shortest path algorithms to many problems where we need to search through a space of possible sequences of actions in order to reach our desired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module, you will learn how to formally define a search problem, and about a range of different  algorithms for arriving at a solution for this general mathematical definition of  search problems.  The class of search algorithms that we’ll be look at in this module is called </a:t>
            </a:r>
            <a:r>
              <a:rPr lang="en-US" sz="1200" b="1" i="0" u="none" strike="noStrike" cap="none" dirty="0">
                <a:solidFill>
                  <a:schemeClr val="dk1"/>
                </a:solidFill>
                <a:effectLst/>
                <a:latin typeface="Calibri"/>
                <a:ea typeface="Calibri"/>
                <a:cs typeface="Calibri"/>
                <a:sym typeface="Calibri"/>
              </a:rPr>
              <a:t>uninformed search algorithms.  </a:t>
            </a:r>
            <a:r>
              <a:rPr lang="en-US" sz="1200" b="0" i="0" u="none" strike="noStrike" cap="none" dirty="0">
                <a:solidFill>
                  <a:schemeClr val="dk1"/>
                </a:solidFill>
                <a:effectLst/>
                <a:latin typeface="Calibri"/>
                <a:ea typeface="Calibri"/>
                <a:cs typeface="Calibri"/>
                <a:sym typeface="Calibri"/>
              </a:rPr>
              <a:t>The “uninformed” part of the name comes from the fact that we don't have any additional information about the environment that we're exploring.  In the next module, we’ll look at how we can use additional information to enhance the search algorithms.</a:t>
            </a:r>
          </a:p>
          <a:p>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look at classic algorithms like </a:t>
            </a:r>
            <a:r>
              <a:rPr lang="en-US" sz="1200" b="1" i="0" u="none" strike="noStrike" cap="none" dirty="0">
                <a:solidFill>
                  <a:schemeClr val="dk1"/>
                </a:solidFill>
                <a:effectLst/>
                <a:latin typeface="Calibri"/>
                <a:ea typeface="Calibri"/>
                <a:cs typeface="Calibri"/>
                <a:sym typeface="Calibri"/>
              </a:rPr>
              <a:t>depth first search</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breadth first search</a:t>
            </a:r>
            <a:r>
              <a:rPr lang="en-US" sz="1200" b="0" i="0" u="none" strike="noStrike" cap="none" dirty="0">
                <a:solidFill>
                  <a:schemeClr val="dk1"/>
                </a:solidFill>
                <a:effectLst/>
                <a:latin typeface="Calibri"/>
                <a:ea typeface="Calibri"/>
                <a:cs typeface="Calibri"/>
                <a:sym typeface="Calibri"/>
              </a:rPr>
              <a:t> then we'll also look at some interesting variations on them that have some nice computational complexity features. </a:t>
            </a:r>
            <a:endParaRPr dirty="0"/>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8158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37</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endParaRPr dirty="0"/>
          </a:p>
        </p:txBody>
      </p:sp>
    </p:spTree>
    <p:extLst>
      <p:ext uri="{BB962C8B-B14F-4D97-AF65-F5344CB8AC3E}">
        <p14:creationId xmlns:p14="http://schemas.microsoft.com/office/powerpoint/2010/main" val="487643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38</a:t>
            </a:fld>
            <a:endParaRPr sz="1300" b="0" i="0" u="none" strike="noStrike" cap="none">
              <a:solidFill>
                <a:schemeClr val="dk1"/>
              </a:solidFill>
              <a:latin typeface="Times"/>
              <a:ea typeface="Times"/>
              <a:cs typeface="Times"/>
              <a:sym typeface="Times"/>
            </a:endParaRPr>
          </a:p>
        </p:txBody>
      </p:sp>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To formally define a search problem, we need six things.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First, we need to have a set of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Second, we need to designate one of those States as the initial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Third, we need to define a </a:t>
            </a:r>
            <a:r>
              <a:rPr lang="en-US" sz="1200" b="1" i="0" u="none" strike="noStrike" cap="none" dirty="0">
                <a:solidFill>
                  <a:schemeClr val="dk1"/>
                </a:solidFill>
                <a:effectLst/>
                <a:latin typeface="Calibri"/>
                <a:ea typeface="Calibri"/>
                <a:cs typeface="Calibri"/>
                <a:sym typeface="Calibri"/>
              </a:rPr>
              <a:t>set of possible actions</a:t>
            </a:r>
            <a:r>
              <a:rPr lang="en-US" sz="1200" b="0" i="0" u="none" strike="noStrike" cap="none" dirty="0">
                <a:solidFill>
                  <a:schemeClr val="dk1"/>
                </a:solidFill>
                <a:effectLst/>
                <a:latin typeface="Calibri"/>
                <a:ea typeface="Calibri"/>
                <a:cs typeface="Calibri"/>
                <a:sym typeface="Calibri"/>
              </a:rPr>
              <a:t>  that we can take from any state in our set of States.  To determine the set of possible actions from a state, we introduce a function that takes in a state, and returns the set of actions that are legal in that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Fourth, we need a </a:t>
            </a:r>
            <a:r>
              <a:rPr lang="en-US" sz="1200" b="1" i="0" u="none" strike="noStrike" cap="none" dirty="0">
                <a:solidFill>
                  <a:schemeClr val="dk1"/>
                </a:solidFill>
                <a:effectLst/>
                <a:latin typeface="Calibri"/>
                <a:ea typeface="Calibri"/>
                <a:cs typeface="Calibri"/>
                <a:sym typeface="Calibri"/>
              </a:rPr>
              <a:t>transition model</a:t>
            </a:r>
            <a:r>
              <a:rPr lang="en-US" sz="1200" b="0" i="0" u="none" strike="noStrike" cap="none" dirty="0">
                <a:solidFill>
                  <a:schemeClr val="dk1"/>
                </a:solidFill>
                <a:effectLst/>
                <a:latin typeface="Calibri"/>
                <a:ea typeface="Calibri"/>
                <a:cs typeface="Calibri"/>
                <a:sym typeface="Calibri"/>
              </a:rPr>
              <a:t>  which is a function that takes as input a state, and a possible action, and then returns the result of applying an action from that state.  This result is another state. The transition model is literally a transition from one state to another.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resulting state is sometimes called the successor of the input state.  We can think of the space of possible states as recursively finding all successors of the initial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transition model is going to come up in our subsequent problem definitions, where we ease the restriction that the task environment must be deterministic.  Later in the course, we will talk about task environments that are stochastic. At that point, our transition model will shift to one where we have a probabilistic definition of this transition model.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fifth thing that we need for our formal definition of search problems is a performance measure, which will tell us for a given path, how much it costs. This will allow us to determine  whether one path from the initial state to the goal state is better than another path to the goal state.</a:t>
            </a: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dirty="0"/>
              <a:t>Must be additive, e.g. sum of distances, number of actions executed, …</a:t>
            </a:r>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lang="en-US" sz="1800" dirty="0"/>
          </a:p>
          <a:p>
            <a:pPr rtl="0"/>
            <a:br>
              <a:rPr lang="en-US" dirty="0"/>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for our formal definition is a </a:t>
            </a:r>
            <a:r>
              <a:rPr lang="en-US" sz="1200" b="1" i="0" u="none" strike="noStrike" cap="none" dirty="0">
                <a:solidFill>
                  <a:schemeClr val="dk1"/>
                </a:solidFill>
                <a:effectLst/>
                <a:latin typeface="Calibri"/>
                <a:ea typeface="Calibri"/>
                <a:cs typeface="Calibri"/>
                <a:sym typeface="Calibri"/>
              </a:rPr>
              <a:t>goal test</a:t>
            </a:r>
            <a:r>
              <a:rPr lang="en-US" sz="1200" b="0" i="0" u="none" strike="noStrike" cap="none" dirty="0">
                <a:solidFill>
                  <a:schemeClr val="dk1"/>
                </a:solidFill>
                <a:effectLst/>
                <a:latin typeface="Calibri"/>
                <a:ea typeface="Calibri"/>
                <a:cs typeface="Calibri"/>
                <a:sym typeface="Calibri"/>
              </a:rPr>
              <a:t>. This can either be explicit, meaning I'm just going to check to see whether the state is in a subset that I designate as goal States. For the Romanian travel problem, our goal is a particular state it's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It can also be implicit. Our goal can be defined by a set of possible configurations on a chess board, for instance. If the particular state of the chess board is in the checkmate position, then this goal test would return true. </a:t>
            </a:r>
          </a:p>
          <a:p>
            <a:br>
              <a:rPr lang="en-US" dirty="0"/>
            </a:br>
            <a:br>
              <a:rPr lang="en-US" dirty="0"/>
            </a:br>
            <a:br>
              <a:rPr lang="en-US" dirty="0"/>
            </a:br>
            <a:endParaRPr lang="en-US" dirty="0"/>
          </a:p>
          <a:p>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INITIAL STATE </a:t>
            </a:r>
            <a:endParaRPr dirty="0"/>
          </a:p>
          <a:p>
            <a:pPr marL="0" lvl="0" indent="0" algn="l" rtl="0">
              <a:lnSpc>
                <a:spcPct val="100000"/>
              </a:lnSpc>
              <a:spcBef>
                <a:spcPts val="0"/>
              </a:spcBef>
              <a:spcAft>
                <a:spcPts val="0"/>
              </a:spcAft>
              <a:buSzPts val="1400"/>
              <a:buNone/>
            </a:pPr>
            <a:r>
              <a:rPr lang="en-US" dirty="0"/>
              <a:t>2) The initial state that the agent starts in. For example, the initial state for our agent in  Romania might be described as In(Arad).</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ACTIONS</a:t>
            </a:r>
            <a:endParaRPr dirty="0"/>
          </a:p>
          <a:p>
            <a:pPr marL="0" lvl="0" indent="0" algn="l" rtl="0">
              <a:lnSpc>
                <a:spcPct val="100000"/>
              </a:lnSpc>
              <a:spcBef>
                <a:spcPts val="0"/>
              </a:spcBef>
              <a:spcAft>
                <a:spcPts val="0"/>
              </a:spcAft>
              <a:buSzPts val="1400"/>
              <a:buNone/>
            </a:pPr>
            <a:r>
              <a:rPr lang="en-US" dirty="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TRANSITION MODEL </a:t>
            </a:r>
            <a:endParaRPr dirty="0"/>
          </a:p>
          <a:p>
            <a:pPr marL="0" lvl="0" indent="0" algn="l" rtl="0">
              <a:lnSpc>
                <a:spcPct val="100000"/>
              </a:lnSpc>
              <a:spcBef>
                <a:spcPts val="0"/>
              </a:spcBef>
              <a:spcAft>
                <a:spcPts val="0"/>
              </a:spcAft>
              <a:buSzPts val="1400"/>
              <a:buNone/>
            </a:pPr>
            <a:r>
              <a:rPr lang="en-US" dirty="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a:t>Zerind</a:t>
            </a:r>
            <a:r>
              <a:rPr lang="en-US" dirty="0"/>
              <a:t>)) = In(</a:t>
            </a:r>
            <a:r>
              <a:rPr lang="en-US" dirty="0" err="1"/>
              <a:t>Zerind</a:t>
            </a:r>
            <a:r>
              <a:rPr lang="en-US" dirty="0"/>
              <a:t>).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1) STATE SPACE </a:t>
            </a:r>
            <a:endParaRPr dirty="0"/>
          </a:p>
          <a:p>
            <a:pPr marL="0" lvl="0" indent="0" algn="l" rtl="0">
              <a:lnSpc>
                <a:spcPct val="100000"/>
              </a:lnSpc>
              <a:spcBef>
                <a:spcPts val="0"/>
              </a:spcBef>
              <a:spcAft>
                <a:spcPts val="0"/>
              </a:spcAft>
              <a:buSzPts val="1400"/>
              <a:buNone/>
            </a:pPr>
            <a:r>
              <a:rPr lang="en-US" dirty="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5) PATH A path in the state space is a sequence  of states connected by a sequence of actions.  </a:t>
            </a:r>
            <a:endParaRPr dirty="0"/>
          </a:p>
          <a:p>
            <a:pPr marL="0" marR="0" lvl="0" indent="0" algn="l" rtl="0">
              <a:lnSpc>
                <a:spcPct val="100000"/>
              </a:lnSpc>
              <a:spcBef>
                <a:spcPts val="360"/>
              </a:spcBef>
              <a:spcAft>
                <a:spcPts val="0"/>
              </a:spcAft>
              <a:buClr>
                <a:schemeClr val="dk1"/>
              </a:buClr>
              <a:buSzPts val="1200"/>
              <a:buFont typeface="Calibri"/>
              <a:buNone/>
            </a:pPr>
            <a:r>
              <a:rPr lang="en-US" dirty="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6) GOAL TEST • The goal test, which determines whether a given state is a goal state. Sometimes there  is an explicit set of possible goal states, and the test simply checks whether the given  state is one of them. The agent’s goal in Romania is the singleton set {In(Bucharest)}.  Sometimes the goal is specified by an abstract property rather than an explicitly enumerated set of states. For example, in chess, the goal is to reach a state called “checkmate,”  where the opponent’s king is under attack and can’t escape.  </a:t>
            </a:r>
            <a:endParaRPr dirty="0"/>
          </a:p>
        </p:txBody>
      </p:sp>
    </p:spTree>
    <p:extLst>
      <p:ext uri="{BB962C8B-B14F-4D97-AF65-F5344CB8AC3E}">
        <p14:creationId xmlns:p14="http://schemas.microsoft.com/office/powerpoint/2010/main" val="4087331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lang="en-US"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158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problem solving agent</a:t>
            </a:r>
            <a:r>
              <a:rPr lang="en-US" sz="1200" b="0" i="0" u="none" strike="noStrike" cap="none" dirty="0">
                <a:solidFill>
                  <a:schemeClr val="dk1"/>
                </a:solidFill>
                <a:effectLst/>
                <a:latin typeface="Calibri"/>
                <a:ea typeface="Calibri"/>
                <a:cs typeface="Calibri"/>
                <a:sym typeface="Calibri"/>
              </a:rPr>
              <a:t> cannot simply pick a single action based on the current percept.  Instead, it has a goal in mind and has to plan a sequence of actions in order to reach that goal.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process of planning a sequence of actions is called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in artificial intelligence.  It’s  different from what we have commonly come to know as internet search.   Instead, the term </a:t>
            </a:r>
            <a:r>
              <a:rPr lang="en-US" sz="1200" b="1" i="0" u="none" strike="noStrike" cap="none" dirty="0">
                <a:solidFill>
                  <a:schemeClr val="dk1"/>
                </a:solidFill>
                <a:effectLst/>
                <a:latin typeface="Calibri"/>
                <a:ea typeface="Calibri"/>
                <a:cs typeface="Calibri"/>
                <a:sym typeface="Calibri"/>
              </a:rPr>
              <a:t>search</a:t>
            </a:r>
            <a:r>
              <a:rPr lang="en-US" sz="1200" b="0" i="0" u="none" strike="noStrike" cap="none" dirty="0">
                <a:solidFill>
                  <a:schemeClr val="dk1"/>
                </a:solidFill>
                <a:effectLst/>
                <a:latin typeface="Calibri"/>
                <a:ea typeface="Calibri"/>
                <a:cs typeface="Calibri"/>
                <a:sym typeface="Calibri"/>
              </a:rPr>
              <a:t> refers to the process of searching for </a:t>
            </a:r>
            <a:r>
              <a:rPr lang="en-US" sz="1200" b="1" i="0" u="none" strike="noStrike" cap="none" dirty="0">
                <a:solidFill>
                  <a:schemeClr val="dk1"/>
                </a:solidFill>
                <a:effectLst/>
                <a:latin typeface="Calibri"/>
                <a:ea typeface="Calibri"/>
                <a:cs typeface="Calibri"/>
                <a:sym typeface="Calibri"/>
              </a:rPr>
              <a:t>a solution</a:t>
            </a:r>
            <a:r>
              <a:rPr lang="en-US" sz="1200" b="0" i="0" u="none" strike="noStrike" cap="none" dirty="0">
                <a:solidFill>
                  <a:schemeClr val="dk1"/>
                </a:solidFill>
                <a:effectLst/>
                <a:latin typeface="Calibri"/>
                <a:ea typeface="Calibri"/>
                <a:cs typeface="Calibri"/>
                <a:sym typeface="Calibri"/>
              </a:rPr>
              <a:t>, which consists of a sequence of actions from the current state that our agent finds itself in into some desired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[AR Example]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video, I show a problem solving agent.  I clicked on certain squares in the grid that I want the agent to visit, indicated by the red dots. The blue dot represents the agent’s starting point, each of the red dots is the point that we want the robot to visit.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solving agent must find a sequence of actions that takes it from that start state to the goal states.   The solution is a </a:t>
            </a:r>
            <a:r>
              <a:rPr lang="en-US" sz="1200" b="1" i="0" u="none" strike="noStrike" cap="none" dirty="0">
                <a:solidFill>
                  <a:schemeClr val="dk1"/>
                </a:solidFill>
                <a:effectLst/>
                <a:latin typeface="Calibri"/>
                <a:ea typeface="Calibri"/>
                <a:cs typeface="Calibri"/>
                <a:sym typeface="Calibri"/>
              </a:rPr>
              <a:t>path</a:t>
            </a:r>
            <a:r>
              <a:rPr lang="en-US" sz="1200" b="0" i="0" u="none" strike="noStrike" cap="none" dirty="0">
                <a:solidFill>
                  <a:schemeClr val="dk1"/>
                </a:solidFill>
                <a:effectLst/>
                <a:latin typeface="Calibri"/>
                <a:ea typeface="Calibri"/>
                <a:cs typeface="Calibri"/>
                <a:sym typeface="Calibri"/>
              </a:rPr>
              <a:t>.   There can be multiple paths from the start state to the goal state.  That means there are </a:t>
            </a:r>
            <a:r>
              <a:rPr lang="en-US" sz="1200" b="1" i="0" u="none" strike="noStrike" cap="none" dirty="0">
                <a:solidFill>
                  <a:schemeClr val="dk1"/>
                </a:solidFill>
                <a:effectLst/>
                <a:latin typeface="Calibri"/>
                <a:ea typeface="Calibri"/>
                <a:cs typeface="Calibri"/>
                <a:sym typeface="Calibri"/>
              </a:rPr>
              <a:t>multiple solutions.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are interested in the </a:t>
            </a:r>
            <a:r>
              <a:rPr lang="en-US" sz="1200" b="1" i="0" u="none" strike="noStrike" cap="none" dirty="0">
                <a:solidFill>
                  <a:schemeClr val="dk1"/>
                </a:solidFill>
                <a:effectLst/>
                <a:latin typeface="Calibri"/>
                <a:ea typeface="Calibri"/>
                <a:cs typeface="Calibri"/>
                <a:sym typeface="Calibri"/>
              </a:rPr>
              <a:t>optimal solution</a:t>
            </a:r>
            <a:r>
              <a:rPr lang="en-US" sz="1200" b="0" i="0" u="none" strike="noStrike" cap="none" dirty="0">
                <a:solidFill>
                  <a:schemeClr val="dk1"/>
                </a:solidFill>
                <a:effectLst/>
                <a:latin typeface="Calibri"/>
                <a:ea typeface="Calibri"/>
                <a:cs typeface="Calibri"/>
                <a:sym typeface="Calibri"/>
              </a:rPr>
              <a:t>.  We are going to consider what it means for a solution to be optimal.  We will have some criteria to allow us to compare solutions and tell us that this sequence of steps is better than other sequences that also arrive at the goal state.</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
        <p:nvSpPr>
          <p:cNvPr id="130" name="Google Shape;13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p>
          <a:p>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pPr marL="0" lvl="0" indent="0" algn="l" rtl="0">
              <a:lnSpc>
                <a:spcPct val="100000"/>
              </a:lnSpc>
              <a:spcBef>
                <a:spcPts val="0"/>
              </a:spcBef>
              <a:spcAft>
                <a:spcPts val="0"/>
              </a:spcAft>
              <a:buSzPts val="1400"/>
              <a:buNone/>
            </a:pP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1170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now look how our formal definition applies to another search problem that’s described in the textbook. This is a grid world, we have a world that consists of a grid of cells.  In this grid world we have a tiny number of cells - just two.  Each of the N cells can be  dirty or clean.  We’ll also have a robot, which can be in one of the cells at any given point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first thing that we need to formally define to convert this into a search problem is the set of states.  Here the states will depend on the number of cells in the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whether each cell is currently clean or dirty, and the location of the vacuum agent.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the vacuum cleaner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how many states are there? We've got two cells which means two possible positions for the agent then we've got for each cell, it can be in one of two conditions, either dirty or clean.  The number of unique conditions for N cells is 2 to the power of 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tiny vacuum world, we have 8 possible states.  The diagram shows all eight of those possible states.</a:t>
            </a:r>
          </a:p>
          <a:p>
            <a:pPr rtl="0"/>
            <a:r>
              <a:rPr lang="en-US" sz="1200" b="0" i="0" u="none" strike="noStrike" cap="none" dirty="0">
                <a:solidFill>
                  <a:schemeClr val="dk1"/>
                </a:solidFill>
                <a:effectLst/>
                <a:latin typeface="Calibri"/>
                <a:ea typeface="Calibri"/>
                <a:cs typeface="Calibri"/>
                <a:sym typeface="Calibri"/>
              </a:rPr>
              <a:t>In general for this vacuum world if we have N cells that we have N times 2^ N possible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our problem definition, when we formulate this as a search problem, we not only have to define what our set of states are, but we also have to designate one as the initial state. </a:t>
            </a:r>
            <a:endParaRPr lang="en-US" dirty="0"/>
          </a:p>
          <a:p>
            <a:pPr rtl="0"/>
            <a:endParaRPr lang="en-US" sz="1200" b="0" i="0" u="none" strike="noStrike" cap="none" dirty="0">
              <a:solidFill>
                <a:schemeClr val="dk1"/>
              </a:solidFill>
              <a:effectLst/>
              <a:latin typeface="Calibri"/>
              <a:ea typeface="Calibri"/>
              <a:cs typeface="Calibri"/>
              <a:sym typeface="Calibri"/>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 can pick arbitrarily among all these eight possible states and our algorithms should be able to find the goal state given any of these as starting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addition to defining the set of possible States and designating a start state, we need to define the transition model. What is our set of actions and how do we move between these different eight possible States?</a:t>
            </a:r>
          </a:p>
          <a:p>
            <a:br>
              <a:rPr lang="en-US" dirty="0"/>
            </a:br>
            <a:br>
              <a:rPr lang="en-US" dirty="0"/>
            </a:br>
            <a:endParaRPr dirty="0"/>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1290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In the vacuum world, we have an action to suck up the dirt in the current cell. We have actions where we can go left, right, up and down. In this particular world, we don't really go up or down because it's just two adjacent cells, but in a larger </a:t>
            </a:r>
            <a:r>
              <a:rPr lang="en-US" sz="1200" b="0" i="0" u="none" strike="noStrike" cap="none" dirty="0" err="1">
                <a:solidFill>
                  <a:schemeClr val="dk1"/>
                </a:solidFill>
                <a:effectLst/>
                <a:latin typeface="Calibri"/>
                <a:ea typeface="Calibri"/>
                <a:cs typeface="Calibri"/>
                <a:sym typeface="Calibri"/>
              </a:rPr>
              <a:t>gridworld</a:t>
            </a:r>
            <a:r>
              <a:rPr lang="en-US" sz="1200" b="0" i="0" u="none" strike="noStrike" cap="none" dirty="0">
                <a:solidFill>
                  <a:schemeClr val="dk1"/>
                </a:solidFill>
                <a:effectLst/>
                <a:latin typeface="Calibri"/>
                <a:ea typeface="Calibri"/>
                <a:cs typeface="Calibri"/>
                <a:sym typeface="Calibri"/>
              </a:rPr>
              <a:t> would also have actions to move up and move down.</a:t>
            </a:r>
          </a:p>
          <a:p>
            <a:pPr rtl="0"/>
            <a:br>
              <a:rPr lang="en-US" dirty="0"/>
            </a:br>
            <a:br>
              <a:rPr lang="en-US" dirty="0"/>
            </a:br>
            <a:r>
              <a:rPr lang="en-US" sz="1200" b="0" i="0" u="none" strike="noStrike" cap="none" dirty="0">
                <a:solidFill>
                  <a:schemeClr val="dk1"/>
                </a:solidFill>
                <a:effectLst/>
                <a:latin typeface="Calibri"/>
                <a:ea typeface="Calibri"/>
                <a:cs typeface="Calibri"/>
                <a:sym typeface="Calibri"/>
              </a:rPr>
              <a:t>From each state we need to define what transition will happen if we apply an action in that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represent the transitions from state to state as </a:t>
            </a:r>
            <a:r>
              <a:rPr lang="en-US" sz="1200" b="1" i="0" u="none" strike="noStrike" cap="none" dirty="0">
                <a:solidFill>
                  <a:schemeClr val="dk1"/>
                </a:solidFill>
                <a:effectLst/>
                <a:latin typeface="Calibri"/>
                <a:ea typeface="Calibri"/>
                <a:cs typeface="Calibri"/>
                <a:sym typeface="Calibri"/>
              </a:rPr>
              <a:t>a directed graph.</a:t>
            </a:r>
            <a:r>
              <a:rPr lang="en-US" sz="1200" b="0" i="0" u="none" strike="noStrike" cap="none" dirty="0">
                <a:solidFill>
                  <a:schemeClr val="dk1"/>
                </a:solidFill>
                <a:effectLst/>
                <a:latin typeface="Calibri"/>
                <a:ea typeface="Calibri"/>
                <a:cs typeface="Calibri"/>
                <a:sym typeface="Calibri"/>
              </a:rPr>
              <a:t> The states are nodes  and the actions are directed arcs that transition from one state to another.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instance … [describe go right, describe suck]</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9651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graph for the complete set of states for the 2-cell vacuum world.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the start state, not all states will be reachable.</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6824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final thing we need to define is the action costs.  In this case, we're just going to say every action has uniform cost, which means every action costs the same. With the action cost, we have a fully defined mathematical representation of this vacuum world.</a:t>
            </a:r>
          </a:p>
          <a:p>
            <a:br>
              <a:rPr lang="en-US" dirty="0"/>
            </a:br>
            <a:br>
              <a:rPr lang="en-US" dirty="0"/>
            </a:br>
            <a:endParaRPr dirty="0"/>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65834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2887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17539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47</a:t>
            </a:fld>
            <a:endParaRPr sz="1200" b="0" i="0" u="none" strike="noStrike" cap="none">
              <a:solidFill>
                <a:schemeClr val="dk1"/>
              </a:solidFill>
              <a:latin typeface="Times"/>
              <a:ea typeface="Times"/>
              <a:cs typeface="Times"/>
              <a:sym typeface="Times"/>
            </a:endParaRPr>
          </a:p>
        </p:txBody>
      </p:sp>
      <p:sp>
        <p:nvSpPr>
          <p:cNvPr id="252" name="Google Shape;252;p17: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974725" y="4554538"/>
            <a:ext cx="5353050" cy="4314825"/>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As we start to formulate algorithms for solving search problems there are a number of concepts that will be useful.  We’ve seen a couple of these concepts already.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is the state space.  That is the space of possible states that are reachable from the initial state by taking any possible sequence of actions.   When we have a large number of actions that are possible from every state, then the state space is going to get large very early in the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Sometimes not all possible states are reachable from an initial state.  In the 8-puzzle, you can’t get to every possible permutation of numbers from a given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We’ve already seen the notion of a path, which is a sequence of actions that leads us from one state to another.</a:t>
            </a:r>
          </a:p>
          <a:p>
            <a:br>
              <a:rPr lang="en-US" dirty="0"/>
            </a:br>
            <a:br>
              <a:rPr lang="en-US" dirty="0"/>
            </a:br>
            <a:r>
              <a:rPr lang="en-US" sz="1200" b="0" i="0" u="none" strike="noStrike" cap="none" dirty="0">
                <a:solidFill>
                  <a:schemeClr val="dk1"/>
                </a:solidFill>
                <a:effectLst/>
                <a:latin typeface="Calibri"/>
                <a:ea typeface="Calibri"/>
                <a:cs typeface="Calibri"/>
                <a:sym typeface="Calibri"/>
              </a:rPr>
              <a:t>A solution is a path from the initial state to a state that satisfies our goal test.</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Search algorithms, will start with initial state , expand it to get its successor states, and then expand those successors.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We’ll see that the process of searching can be represented as a search tree, where the root is the initial state, its branches are the actions to expand to a successor state, and the leaves are </a:t>
            </a:r>
            <a:r>
              <a:rPr lang="en-US" sz="1200" b="0" i="0" u="none" strike="noStrike" cap="none" dirty="0" err="1">
                <a:solidFill>
                  <a:schemeClr val="dk1"/>
                </a:solidFill>
                <a:effectLst/>
                <a:latin typeface="Calibri"/>
                <a:ea typeface="Calibri"/>
                <a:cs typeface="Calibri"/>
                <a:sym typeface="Calibri"/>
              </a:rPr>
              <a:t>succsor</a:t>
            </a:r>
            <a:r>
              <a:rPr lang="en-US" sz="1200" b="0" i="0" u="none" strike="noStrike" cap="none" dirty="0">
                <a:solidFill>
                  <a:schemeClr val="dk1"/>
                </a:solidFill>
                <a:effectLst/>
                <a:latin typeface="Calibri"/>
                <a:ea typeface="Calibri"/>
                <a:cs typeface="Calibri"/>
                <a:sym typeface="Calibri"/>
              </a:rPr>
              <a:t> states several layers down that haven’t been expanded yet.  The tree’s branching factor will be determined by how many actions we can take at each state.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Along with the search tree is a concept that we call the frontier, which is going to be all the States that we have available to expand, meaning the successor states which  we can pick from to apply an action to, in order to take the next step towards the solution.</a:t>
            </a:r>
          </a:p>
          <a:p>
            <a:br>
              <a:rPr lang="en-US" dirty="0"/>
            </a:br>
            <a:br>
              <a:rPr lang="en-US" dirty="0"/>
            </a:br>
            <a:endParaRPr dirty="0"/>
          </a:p>
        </p:txBody>
      </p:sp>
    </p:spTree>
    <p:extLst>
      <p:ext uri="{BB962C8B-B14F-4D97-AF65-F5344CB8AC3E}">
        <p14:creationId xmlns:p14="http://schemas.microsoft.com/office/powerpoint/2010/main" val="2267434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48</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dirty="0"/>
              <a:t>Let's take a look at a basic search algorithm and see how using it will lead to a tree based representation of the search space. </a:t>
            </a:r>
            <a:endParaRPr dirty="0"/>
          </a:p>
        </p:txBody>
      </p:sp>
    </p:spTree>
    <p:extLst>
      <p:ext uri="{BB962C8B-B14F-4D97-AF65-F5344CB8AC3E}">
        <p14:creationId xmlns:p14="http://schemas.microsoft.com/office/powerpoint/2010/main" val="13630490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49</a:t>
            </a:fld>
            <a:endParaRPr sz="1200" b="0" i="0" u="none" strike="noStrike" cap="none">
              <a:solidFill>
                <a:schemeClr val="dk1"/>
              </a:solidFill>
              <a:latin typeface="Times"/>
              <a:ea typeface="Times"/>
              <a:cs typeface="Times"/>
              <a:sym typeface="Times"/>
            </a:endParaRPr>
          </a:p>
        </p:txBody>
      </p:sp>
      <p:sp>
        <p:nvSpPr>
          <p:cNvPr id="260" name="Google Shape;2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 name="Google Shape;2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We're going to talk about the tree search algorithm, which is a generalized algorithm for solving a search problem. The way that the algorithm performs search is to build a tree based data structure that represents the space of States that we have searched.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Each node in the tree contains a state. The edges between two nodes represent an action that is taken by applying our transition function to the state in the parent node. And returning the state and the child node.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 root of the tree is the initial state. The tree is built by first applying all the actions that are available on the initial state. Each action represents a branch.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Leaf nodes can be expanded in the same way that the root node was expanded. We will expand these nodes in a particular order. The order that we expand the nodes  in will determine the type of search that we're doing.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 We'll see in a moment, another kind of basic search algorithm called the graph search. The key difference between tree search and graph search is that tree search treats different paths to the same node as distinct.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In module 1, we discussed task environments.  The different qualities of the task environment impact the nature of the solutions to search problems.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[observable environment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Recall that we divided environments into fully observable environments versus partially observable ones.  This reflects the difference between playing chess, where we see the complete state of the board at any given point in time vs. self-driving cars where we can't observe the entire environment and some elements of the environment are hidden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Chess is fully-observable and self-driving cars operate in partially observable task environments.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[deterministic example]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Similarly, we talked about other types of task environments where either the action that we selected would have a deterministic result. If we choose to move our Knight in chess, we know exactly where it will end up, because the results of making a move in chess is </a:t>
            </a:r>
            <a:r>
              <a:rPr lang="en-US" sz="1200" b="1" i="0" u="none" strike="noStrike" cap="none" dirty="0">
                <a:solidFill>
                  <a:schemeClr val="dk1"/>
                </a:solidFill>
                <a:effectLst/>
                <a:latin typeface="Calibri"/>
                <a:ea typeface="Calibri"/>
                <a:cs typeface="Calibri"/>
                <a:sym typeface="Calibri"/>
              </a:rPr>
              <a:t>deterministic</a:t>
            </a:r>
            <a:r>
              <a:rPr lang="en-US" sz="1200" b="0" i="0" u="none" strike="noStrike" cap="none" dirty="0">
                <a:solidFill>
                  <a:schemeClr val="dk1"/>
                </a:solidFill>
                <a:effectLst/>
                <a:latin typeface="Calibri"/>
                <a:ea typeface="Calibri"/>
                <a:cs typeface="Calibri"/>
                <a:sym typeface="Calibri"/>
              </a:rPr>
              <a:t>.  In non-deterministic environments where an agent selects an action, the outcome may or may not be what it expects.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Later on in the course, we'll address </a:t>
            </a:r>
            <a:r>
              <a:rPr lang="en-US" sz="1200" b="1" i="0" u="none" strike="noStrike" cap="none" dirty="0">
                <a:solidFill>
                  <a:schemeClr val="dk1"/>
                </a:solidFill>
                <a:effectLst/>
                <a:latin typeface="Calibri"/>
                <a:ea typeface="Calibri"/>
                <a:cs typeface="Calibri"/>
                <a:sym typeface="Calibri"/>
              </a:rPr>
              <a:t>stochastic</a:t>
            </a:r>
            <a:r>
              <a:rPr lang="en-US" sz="1200" b="0" i="0" u="none" strike="noStrike" cap="none" dirty="0">
                <a:solidFill>
                  <a:schemeClr val="dk1"/>
                </a:solidFill>
                <a:effectLst/>
                <a:latin typeface="Calibri"/>
                <a:ea typeface="Calibri"/>
                <a:cs typeface="Calibri"/>
                <a:sym typeface="Calibri"/>
              </a:rPr>
              <a:t> environments, which are non-deterministic. In such environments, the outcome is uncertain, but we have an expectation of how likely each possible resulting state is, given that action that we've selected.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For this module, we will focus on fully observable, deterministic environments, where everything is known. If we have that kind of particular task environment, then the solution to any problem that we can formulate as a search problem is going to be a </a:t>
            </a:r>
            <a:r>
              <a:rPr lang="en-US" sz="1200" b="1" i="0" u="none" strike="noStrike" cap="none" dirty="0">
                <a:solidFill>
                  <a:schemeClr val="dk1"/>
                </a:solidFill>
                <a:effectLst/>
                <a:latin typeface="Calibri"/>
                <a:ea typeface="Calibri"/>
                <a:cs typeface="Calibri"/>
                <a:sym typeface="Calibri"/>
              </a:rPr>
              <a:t>fixed sequence of actions.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This means that there can be an ordered list of actions that the agent can execute to move from its initial state to its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get into more complex environments where we either don't have all the information available when we're computing our solution, or when actions are non-deterministic then we need a different kind of solution.  Instead a fixed sequence of actions, instead, we need to have a contingency plan. If I observed this outcome at this particular step in the sequence, then do this, otherwise do this.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begin by developing solutions for search problems in fully observable, deterministic environments where everything is known. </a:t>
            </a:r>
          </a:p>
          <a:p>
            <a:br>
              <a:rPr lang="en-US" dirty="0"/>
            </a:br>
            <a:br>
              <a:rPr lang="en-US" dirty="0"/>
            </a:br>
            <a:endParaRPr dirty="0"/>
          </a:p>
        </p:txBody>
      </p:sp>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50</a:t>
            </a:fld>
            <a:endParaRPr sz="1200" b="0" i="0" u="none" strike="noStrike" cap="none">
              <a:solidFill>
                <a:schemeClr val="dk1"/>
              </a:solidFill>
              <a:latin typeface="Times"/>
              <a:ea typeface="Times"/>
              <a:cs typeface="Times"/>
              <a:sym typeface="Times"/>
            </a:endParaRPr>
          </a:p>
        </p:txBody>
      </p:sp>
      <p:sp>
        <p:nvSpPr>
          <p:cNvPr id="268" name="Google Shape;26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`is the code for the tree search algorithm. The tree search algorithm will take as input a search problem, including the initial state, the transition function and all those other details.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It will return a solution to the search problem. It'll also take in something called a strategy, which is going to determine the order in which we  expand the nodes.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first step of the tree search function is to initialize the frontier. The frontier keeps track of all the states that are available to be expanded. We'll see that a priority queue is a good data structure to use for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Initially, we put the problem's start state onto the frontier. In the pseudo code we then enter a do loop that keeps running until the frontier is empty, or until we reach a goal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If the frontier is empty, then there is no solution to our search problem, so we return a variable that denotes failure to find a solution. In Python we might use the None variable to represent failure.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there are still nodes in the frontier, then we can continue searching for a solution. We select a node from the frontier and check to see whether it is one of our goal states.</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so, we've found a solution to the search problem.  The solution can be computed by walking up the tree, starting at the current node, containing the goal state and going back up layer by layer  until we reached the root node.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As we're doing this, we can record each action that was taken along the path. That'll form the solution.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If the node that is removed from the frontier is not a goal state, it can be expanded. All of the nodes on the frontier are leaf nodes on the search tree. They are called leaf nodes because they have not yet been expanded and therefore do not have any nodes beneath them.</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When we remove a node from the frontier, we expand it by applying the transition function to all of the actions that are available for its state. That creates children nodes that are then added to the frontier.</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strategy that we use to pick which elements of the frontier to expand will result in different kinds of search. For instance, a different strategy could result in a depth versus search or a breadth first search.</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51</a:t>
            </a:fld>
            <a:endParaRPr sz="1200">
              <a:solidFill>
                <a:schemeClr val="dk1"/>
              </a:solidFill>
              <a:latin typeface="Times"/>
              <a:ea typeface="Times"/>
              <a:cs typeface="Times"/>
              <a:sym typeface="Times"/>
            </a:endParaRPr>
          </a:p>
        </p:txBody>
      </p:sp>
      <p:sp>
        <p:nvSpPr>
          <p:cNvPr id="281" name="Google Shape;28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 When we are implementing tree search, then it's useful to think about the difference between the states, which are elements of our search problem and the nodes in our search trees, which are a data structure that includes the state plus some additional information. For the eight puzzle, the state is a physical configuration of the board. A node in the search tree contains that state as part of its data structure, but it has other things like a pointer to the parent node, the current node's children and optionally, some other variables that we want to keep track of, like how deep in the search tree we are, or what's the path cost to traverse from the start state to this state.</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 The pseudo code for the tree search function describes an expand function that's applied to the node that is removed from the frontier. The expand function uses the actions that are possible from the state contained in the node being expanded. It applies the transition function to create the successor states. It then returns a new set of nodes filling in the various other fields that are needed for the node data structure, like the nodes depth in the tree or its path cost.</a:t>
            </a:r>
          </a:p>
          <a:p>
            <a:pPr rtl="0"/>
            <a:endParaRPr lang="en-US" sz="1200" b="0" i="0" u="none" strike="noStrike" cap="none" dirty="0">
              <a:solidFill>
                <a:schemeClr val="dk1"/>
              </a:solidFill>
              <a:effectLst/>
              <a:latin typeface="Calibri"/>
              <a:cs typeface="Calibri"/>
              <a:sym typeface="Calibri"/>
            </a:endParaRPr>
          </a:p>
          <a:p>
            <a:pPr rtl="0"/>
            <a:endParaRPr lang="en-US" dirty="0"/>
          </a:p>
          <a:p>
            <a:pPr marL="0" lvl="0" indent="0" algn="l" rtl="0">
              <a:lnSpc>
                <a:spcPct val="100000"/>
              </a:lnSpc>
              <a:spcBef>
                <a:spcPts val="0"/>
              </a:spcBef>
              <a:spcAft>
                <a:spcPts val="0"/>
              </a:spcAft>
              <a:buSzPts val="1400"/>
              <a:buNone/>
            </a:pPr>
            <a:r>
              <a:rPr lang="en-US" dirty="0"/>
              <a:t>For each node n of the tree, we have a structure that contains four components:  </a:t>
            </a:r>
            <a:endParaRPr dirty="0"/>
          </a:p>
          <a:p>
            <a:pPr marL="0" lvl="0" indent="0" algn="l" rtl="0">
              <a:lnSpc>
                <a:spcPct val="100000"/>
              </a:lnSpc>
              <a:spcBef>
                <a:spcPts val="0"/>
              </a:spcBef>
              <a:spcAft>
                <a:spcPts val="0"/>
              </a:spcAft>
              <a:buSzPts val="1400"/>
              <a:buNone/>
            </a:pPr>
            <a:r>
              <a:rPr lang="en-US" dirty="0"/>
              <a:t>• </a:t>
            </a:r>
            <a:r>
              <a:rPr lang="en-US" dirty="0" err="1"/>
              <a:t>n.STATE</a:t>
            </a:r>
            <a:r>
              <a:rPr lang="en-US" dirty="0"/>
              <a:t>: the state in the state space to which the node corresponds; </a:t>
            </a:r>
            <a:endParaRPr dirty="0"/>
          </a:p>
          <a:p>
            <a:pPr marL="0" lvl="0" indent="0" algn="l" rtl="0">
              <a:lnSpc>
                <a:spcPct val="100000"/>
              </a:lnSpc>
              <a:spcBef>
                <a:spcPts val="0"/>
              </a:spcBef>
              <a:spcAft>
                <a:spcPts val="0"/>
              </a:spcAft>
              <a:buSzPts val="1400"/>
              <a:buNone/>
            </a:pPr>
            <a:r>
              <a:rPr lang="en-US" dirty="0"/>
              <a:t>• </a:t>
            </a:r>
            <a:r>
              <a:rPr lang="en-US" dirty="0" err="1"/>
              <a:t>n.PARENT</a:t>
            </a:r>
            <a:r>
              <a:rPr lang="en-US" dirty="0"/>
              <a:t>: the node in the search tree that generated this node;  </a:t>
            </a:r>
            <a:endParaRPr dirty="0"/>
          </a:p>
          <a:p>
            <a:pPr marL="0" lvl="0" indent="0" algn="l" rtl="0">
              <a:lnSpc>
                <a:spcPct val="100000"/>
              </a:lnSpc>
              <a:spcBef>
                <a:spcPts val="0"/>
              </a:spcBef>
              <a:spcAft>
                <a:spcPts val="0"/>
              </a:spcAft>
              <a:buSzPts val="1400"/>
              <a:buNone/>
            </a:pPr>
            <a:r>
              <a:rPr lang="en-US" dirty="0"/>
              <a:t>• </a:t>
            </a:r>
            <a:r>
              <a:rPr lang="en-US" dirty="0" err="1"/>
              <a:t>n.ACTION</a:t>
            </a:r>
            <a:r>
              <a:rPr lang="en-US" dirty="0"/>
              <a:t>: the action that was applied to the parent to generate the node;  </a:t>
            </a:r>
            <a:endParaRPr dirty="0"/>
          </a:p>
          <a:p>
            <a:pPr marL="0" lvl="0" indent="0" algn="l" rtl="0">
              <a:lnSpc>
                <a:spcPct val="100000"/>
              </a:lnSpc>
              <a:spcBef>
                <a:spcPts val="0"/>
              </a:spcBef>
              <a:spcAft>
                <a:spcPts val="0"/>
              </a:spcAft>
              <a:buSzPts val="1400"/>
              <a:buNone/>
            </a:pPr>
            <a:r>
              <a:rPr lang="en-US" dirty="0"/>
              <a:t>• </a:t>
            </a:r>
            <a:r>
              <a:rPr lang="en-US" dirty="0" err="1"/>
              <a:t>n.PATH</a:t>
            </a:r>
            <a:r>
              <a:rPr lang="en-US" dirty="0"/>
              <a:t>-COST: the cost, traditionally denoted by g(n), of the path from the initial state  to the node, as indicated by the parent pointers.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 </a:t>
            </a:r>
            <a:r>
              <a:rPr lang="en-US" dirty="0" err="1"/>
              <a:t>n.CHILDREN</a:t>
            </a:r>
            <a:r>
              <a:rPr lang="en-US" dirty="0"/>
              <a:t> (optional) often used as a function.</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52</a:t>
            </a:fld>
            <a:endParaRPr sz="1200">
              <a:solidFill>
                <a:schemeClr val="dk1"/>
              </a:solidFill>
              <a:latin typeface="Times"/>
              <a:ea typeface="Times"/>
              <a:cs typeface="Times"/>
              <a:sym typeface="Times"/>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2" name="Google Shape;3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a search tree for the eight puzzle. The root node of this search tree is an initial state of the puzzle. The four nodes immediately underneath the root node contain a state that is reachable from the start state by applying one action.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Remember that nodes are data structures that contain a variety of information like pointers to the parent and children, the action that was taken, the depth and the tree, the path cost, and so on. I'm not explicitly representing that information in this figure, but it would be contained in a node's data structure.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One of the things that I'm suppressing in this figure is backwards moves. I'm not showing this in the search diagram, but for instance, if I took the left child here from the root node then it could have a third child, which was just moving back to the start state.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However, going back to a previous state is going to be useless since it will increase the cost of the solution. Redundant loops, meaning going through the same state repeatedly, are therefore bad. In general for search problems the notion of repeatedly visiting the same state is going to be a problem that search algorithms should address. </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53</a:t>
            </a:fld>
            <a:endParaRPr sz="1200">
              <a:solidFill>
                <a:schemeClr val="dk1"/>
              </a:solidFill>
              <a:latin typeface="Arial"/>
              <a:ea typeface="Arial"/>
              <a:cs typeface="Arial"/>
              <a:sym typeface="Arial"/>
            </a:endParaRPr>
          </a:p>
        </p:txBody>
      </p:sp>
      <p:sp>
        <p:nvSpPr>
          <p:cNvPr id="336" name="Google Shape;33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7" name="Google Shape;33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an example of why repeatedly visiting states is such a serious problem for search algorithms. If an algorithm fails to detect repeated states, then a linear problem can become an exponential one. This figure shows an example of a linear problem on the left and then an exponential version of it on the right.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Imagine that from state A, we get either walk or bike to state B once we're in B, we can either walk or bike to state C. The search tree on the right has these actions generate separate nodes for the redundant actions, and the search space grows exponentially. If we aren't careful, then we'll turn a tractable problem into an intractable one. To avoid this we want to make sure that we avoid redundantly expanding the same state that we've expanded before.</a:t>
            </a:r>
            <a:endParaRPr dirty="0">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Arial"/>
                <a:ea typeface="Arial"/>
                <a:cs typeface="Arial"/>
                <a:sym typeface="Arial"/>
              </a:rPr>
              <a:t>54</a:t>
            </a:fld>
            <a:endParaRPr sz="1200">
              <a:solidFill>
                <a:schemeClr val="dk1"/>
              </a:solidFill>
              <a:latin typeface="Arial"/>
              <a:ea typeface="Arial"/>
              <a:cs typeface="Arial"/>
              <a:sym typeface="Arial"/>
            </a:endParaRPr>
          </a:p>
        </p:txBody>
      </p:sp>
      <p:sp>
        <p:nvSpPr>
          <p:cNvPr id="393" name="Google Shape;393;p23:notes"/>
          <p:cNvSpPr>
            <a:spLocks noGrp="1" noRot="1" noChangeAspect="1"/>
          </p:cNvSpPr>
          <p:nvPr>
            <p:ph type="sldImg" idx="2"/>
          </p:nvPr>
        </p:nvSpPr>
        <p:spPr>
          <a:xfrm>
            <a:off x="393700" y="692150"/>
            <a:ext cx="607060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4" name="Google Shape;394;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Arial"/>
                <a:ea typeface="Arial"/>
                <a:cs typeface="Arial"/>
                <a:sym typeface="Arial"/>
              </a:rPr>
              <a:t>the solution to this is graph search. Graph search is a fairly simple modification of tree search.  It adds just one little thing. It adds a check to see if the state in a node that we're expanding has been visited before. If the state has been visited before, then we won't add this node or its successors to the frontier. </a:t>
            </a:r>
          </a:p>
          <a:p>
            <a:pPr marL="0" lvl="0" indent="0" algn="l" rtl="0">
              <a:lnSpc>
                <a:spcPct val="100000"/>
              </a:lnSpc>
              <a:spcBef>
                <a:spcPts val="0"/>
              </a:spcBef>
              <a:spcAft>
                <a:spcPts val="0"/>
              </a:spcAft>
              <a:buSzPts val="1400"/>
              <a:buNone/>
            </a:pPr>
            <a:endParaRPr lang="en-US"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latin typeface="Arial"/>
                <a:ea typeface="Arial"/>
                <a:cs typeface="Arial"/>
                <a:sym typeface="Arial"/>
              </a:rPr>
              <a:t> In order to keep track of which states we've already visited, we'll have to have an auxiliary data structure. One downside of this auxiliary data structure is that it has to record every state that we visited as a result, it can be quite large, even for the simple eight puzzle game we have on the order of nine factorial possible states. We have 182,000 possible states for the eight puzzle.</a:t>
            </a:r>
          </a:p>
          <a:p>
            <a:pPr marL="0" lvl="0" indent="0" algn="l" rtl="0">
              <a:lnSpc>
                <a:spcPct val="100000"/>
              </a:lnSpc>
              <a:spcBef>
                <a:spcPts val="0"/>
              </a:spcBef>
              <a:spcAft>
                <a:spcPts val="0"/>
              </a:spcAft>
              <a:buSzPts val="1400"/>
              <a:buNone/>
            </a:pPr>
            <a:endParaRPr lang="en-US" dirty="0">
              <a:latin typeface="Arial"/>
              <a:ea typeface="Arial"/>
              <a:cs typeface="Arial"/>
              <a:sym typeface="Arial"/>
            </a:endParaRPr>
          </a:p>
          <a:p>
            <a:pPr marL="0" lvl="0" indent="0" algn="l" rtl="0">
              <a:lnSpc>
                <a:spcPct val="100000"/>
              </a:lnSpc>
              <a:spcBef>
                <a:spcPts val="0"/>
              </a:spcBef>
              <a:spcAft>
                <a:spcPts val="0"/>
              </a:spcAft>
              <a:buSzPts val="1400"/>
              <a:buNone/>
            </a:pPr>
            <a:r>
              <a:rPr lang="en-US" dirty="0">
                <a:latin typeface="Arial"/>
                <a:ea typeface="Arial"/>
                <a:cs typeface="Arial"/>
                <a:sym typeface="Arial"/>
              </a:rPr>
              <a:t>If we have to record every single one of them as being visited then the amount of memory that we use for this auxiliary data structure can get large.</a:t>
            </a:r>
            <a:endParaRPr dirty="0">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a side-by-side comparison of the pseudo code for tree search versus the pseudo code for graph search. The graph search function introduces a new auxiliary data structure called the explored set.  The  explored set is initially set to be empty .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Within the loop every time we remove a leaf from the frontier, we add its state to the explored set to ensure that we don't repeatedly visit that state.  Whenever we expand the chosen node we first check to see whether the new nodes are in the explored set before we add them to the frontier. We don't add the new nodes to the frontier if they've already been explored. This ensures that we do not repeatedly visit the same state.</a:t>
            </a:r>
            <a:endParaRPr dirty="0"/>
          </a:p>
        </p:txBody>
      </p:sp>
      <p:sp>
        <p:nvSpPr>
          <p:cNvPr id="433" name="Google Shape;43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56</a:t>
            </a:fld>
            <a:endParaRPr sz="1200">
              <a:solidFill>
                <a:schemeClr val="dk1"/>
              </a:solidFill>
              <a:latin typeface="Times"/>
              <a:ea typeface="Times"/>
              <a:cs typeface="Times"/>
              <a:sym typeface="Times"/>
            </a:endParaRPr>
          </a:p>
        </p:txBody>
      </p:sp>
      <p:sp>
        <p:nvSpPr>
          <p:cNvPr id="445" name="Google Shape;4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the pseudo code for tree search, we said that we would choose what node from the frontier to expand according to some strategy.</a:t>
            </a:r>
          </a:p>
          <a:p>
            <a:br>
              <a:rPr lang="en-US" dirty="0"/>
            </a:br>
            <a:r>
              <a:rPr lang="en-US" sz="1200" b="0" i="0" u="none" strike="noStrike" cap="none" dirty="0">
                <a:solidFill>
                  <a:schemeClr val="dk1"/>
                </a:solidFill>
                <a:effectLst/>
                <a:latin typeface="Calibri"/>
                <a:ea typeface="Calibri"/>
                <a:cs typeface="Calibri"/>
                <a:sym typeface="Calibri"/>
              </a:rPr>
              <a:t>There are several different search strategies called </a:t>
            </a:r>
            <a:r>
              <a:rPr lang="en-US" sz="1200" b="1" i="0" u="none" strike="noStrike" cap="none" dirty="0">
                <a:solidFill>
                  <a:schemeClr val="dk1"/>
                </a:solidFill>
                <a:effectLst/>
                <a:latin typeface="Calibri"/>
                <a:ea typeface="Calibri"/>
                <a:cs typeface="Calibri"/>
                <a:sym typeface="Calibri"/>
              </a:rPr>
              <a:t>uninformed search </a:t>
            </a:r>
            <a:r>
              <a:rPr lang="en-US" sz="1200" b="0" i="0" u="none" strike="noStrike" cap="none" dirty="0">
                <a:solidFill>
                  <a:schemeClr val="dk1"/>
                </a:solidFill>
                <a:effectLst/>
                <a:latin typeface="Calibri"/>
                <a:ea typeface="Calibri"/>
                <a:cs typeface="Calibri"/>
                <a:sym typeface="Calibri"/>
              </a:rPr>
              <a:t>strategies that prioritize which nodes to expand based on when we added them to the frontier queue.  We’ll analyze the behavior of two well-known </a:t>
            </a:r>
            <a:r>
              <a:rPr lang="en-US" sz="1200" b="1" i="0" u="none" strike="noStrike" cap="none" dirty="0">
                <a:solidFill>
                  <a:schemeClr val="dk1"/>
                </a:solidFill>
                <a:effectLst/>
                <a:latin typeface="Calibri"/>
                <a:ea typeface="Calibri"/>
                <a:cs typeface="Calibri"/>
                <a:sym typeface="Calibri"/>
              </a:rPr>
              <a:t>uninformed search strategies</a:t>
            </a:r>
            <a:r>
              <a:rPr lang="en-US" sz="1200" b="0" i="0" u="none" strike="noStrike" cap="none" dirty="0">
                <a:solidFill>
                  <a:schemeClr val="dk1"/>
                </a:solidFill>
                <a:effectLst/>
                <a:latin typeface="Calibri"/>
                <a:ea typeface="Calibri"/>
                <a:cs typeface="Calibri"/>
                <a:sym typeface="Calibri"/>
              </a:rPr>
              <a:t> called breadth first search and depth first search (BSF and DFS for short), and some variants on them.</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57</a:t>
            </a:fld>
            <a:endParaRPr sz="1200">
              <a:solidFill>
                <a:schemeClr val="dk1"/>
              </a:solidFill>
              <a:latin typeface="Times"/>
              <a:ea typeface="Times"/>
              <a:cs typeface="Times"/>
              <a:sym typeface="Times"/>
            </a:endParaRPr>
          </a:p>
        </p:txBody>
      </p:sp>
      <p:sp>
        <p:nvSpPr>
          <p:cNvPr id="456" name="Google Shape;45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Uninformed search is also called “</a:t>
            </a:r>
            <a:r>
              <a:rPr lang="en-US" sz="1200" b="1" i="0" u="none" strike="noStrike" cap="none" dirty="0">
                <a:solidFill>
                  <a:schemeClr val="dk1"/>
                </a:solidFill>
                <a:effectLst/>
                <a:latin typeface="Calibri"/>
                <a:ea typeface="Calibri"/>
                <a:cs typeface="Calibri"/>
                <a:sym typeface="Calibri"/>
              </a:rPr>
              <a:t>blind search</a:t>
            </a:r>
            <a:r>
              <a:rPr lang="en-US" sz="1200" b="0" i="0" u="none" strike="noStrike" cap="none" dirty="0">
                <a:solidFill>
                  <a:schemeClr val="dk1"/>
                </a:solidFill>
                <a:effectLst/>
                <a:latin typeface="Calibri"/>
                <a:ea typeface="Calibri"/>
                <a:cs typeface="Calibri"/>
                <a:sym typeface="Calibri"/>
              </a:rPr>
              <a:t>” because algorithms like BFS or DFS only  use information available from the problem definition.  They do not use any information about the instance of a search problem.  For example, they don’t use any information about the 8-puzzle like how far away a tile is from where it should be.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Informally, that means all of the non goal nodes on the frontier look equally good. We could pick any of them.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the next module, we will start looking at informed search where we will differentiate between the node and non-goal nodes and allow some of them to take priority.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They will be pushed up ahead in the queue and we will take heuristic information about the world into account when we prioritize some over others.</a:t>
            </a:r>
          </a:p>
          <a:p>
            <a:br>
              <a:rPr lang="en-US" dirty="0"/>
            </a:br>
            <a:br>
              <a:rPr lang="en-US" dirty="0"/>
            </a:b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58</a:t>
            </a:fld>
            <a:endParaRPr sz="1200">
              <a:solidFill>
                <a:schemeClr val="dk1"/>
              </a:solidFill>
              <a:latin typeface="Times"/>
              <a:ea typeface="Times"/>
              <a:cs typeface="Times"/>
              <a:sym typeface="Times"/>
            </a:endParaRPr>
          </a:p>
        </p:txBody>
      </p:sp>
      <p:sp>
        <p:nvSpPr>
          <p:cNvPr id="465" name="Google Shape;4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Ask students: What does LIFO stand for?  What does FIFO stand for?</a:t>
            </a:r>
            <a:endParaRPr b="1" dirty="0"/>
          </a:p>
          <a:p>
            <a:pPr marL="0" lvl="0" indent="0" algn="l" rtl="0">
              <a:lnSpc>
                <a:spcPct val="100000"/>
              </a:lnSpc>
              <a:spcBef>
                <a:spcPts val="0"/>
              </a:spcBef>
              <a:spcAft>
                <a:spcPts val="0"/>
              </a:spcAft>
              <a:buSzPts val="1400"/>
              <a:buNone/>
            </a:pPr>
            <a:r>
              <a:rPr lang="en-US" b="1" dirty="0"/>
              <a:t>Which is a Stack?  (LIFO)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What do we mean by a </a:t>
            </a:r>
            <a:r>
              <a:rPr lang="en-US" sz="1200" b="1" i="0" u="none" strike="noStrike" cap="none" dirty="0">
                <a:solidFill>
                  <a:schemeClr val="dk1"/>
                </a:solidFill>
                <a:effectLst/>
                <a:latin typeface="Calibri"/>
                <a:ea typeface="Calibri"/>
                <a:cs typeface="Calibri"/>
                <a:sym typeface="Calibri"/>
              </a:rPr>
              <a:t>search strategy</a:t>
            </a:r>
            <a:r>
              <a:rPr lang="en-US" sz="1200" b="0" i="0" u="none" strike="noStrike" cap="none" dirty="0">
                <a:solidFill>
                  <a:schemeClr val="dk1"/>
                </a:solidFill>
                <a:effectLst/>
                <a:latin typeface="Calibri"/>
                <a:ea typeface="Calibri"/>
                <a:cs typeface="Calibri"/>
                <a:sym typeface="Calibri"/>
              </a:rPr>
              <a:t>?  A search strategy provides </a:t>
            </a:r>
            <a:r>
              <a:rPr lang="en-US" sz="1200" b="1" i="0" u="none" strike="noStrike" cap="none" dirty="0">
                <a:solidFill>
                  <a:schemeClr val="dk1"/>
                </a:solidFill>
                <a:effectLst/>
                <a:latin typeface="Calibri"/>
                <a:ea typeface="Calibri"/>
                <a:cs typeface="Calibri"/>
                <a:sym typeface="Calibri"/>
              </a:rPr>
              <a:t>the order</a:t>
            </a:r>
            <a:r>
              <a:rPr lang="en-US" sz="1200" b="0" i="0" u="none" strike="noStrike" cap="none" dirty="0">
                <a:solidFill>
                  <a:schemeClr val="dk1"/>
                </a:solidFill>
                <a:effectLst/>
                <a:latin typeface="Calibri"/>
                <a:ea typeface="Calibri"/>
                <a:cs typeface="Calibri"/>
                <a:sym typeface="Calibri"/>
              </a:rPr>
              <a:t> in which we expand the nodes that are in the frontier queue.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way that we handle the ordering of the frontier queue when we implement a search algorithm is via a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There are several different kinds of queue.  Each of them have a different ordering in how items are dequeued.  The 3 kinds of queues are: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LIFO</a:t>
            </a:r>
            <a:r>
              <a:rPr lang="en-US" sz="1200" b="0" i="0" u="none" strike="noStrike" cap="none" dirty="0">
                <a:solidFill>
                  <a:schemeClr val="dk1"/>
                </a:solidFill>
                <a:effectLst/>
                <a:latin typeface="Calibri"/>
                <a:ea typeface="Calibri"/>
                <a:cs typeface="Calibri"/>
                <a:sym typeface="Calibri"/>
              </a:rPr>
              <a:t> queue has a “Last In First Out” order.  Meaning the item that was most recently added to the queue will be the thing that we dequeue next.</a:t>
            </a:r>
          </a:p>
          <a:p>
            <a:pPr rtl="0" fontAlgn="base"/>
            <a:r>
              <a:rPr lang="en-US" sz="1200" b="0" i="0" u="none" strike="noStrike" cap="none" dirty="0">
                <a:solidFill>
                  <a:schemeClr val="dk1"/>
                </a:solidFill>
                <a:effectLst/>
                <a:latin typeface="Calibri"/>
                <a:ea typeface="Calibri"/>
                <a:cs typeface="Calibri"/>
                <a:sym typeface="Calibri"/>
              </a:rPr>
              <a:t> a </a:t>
            </a:r>
            <a:r>
              <a:rPr lang="en-US" sz="1200" b="1" i="0" u="none" strike="noStrike" cap="none" dirty="0">
                <a:solidFill>
                  <a:schemeClr val="dk1"/>
                </a:solidFill>
                <a:effectLst/>
                <a:latin typeface="Calibri"/>
                <a:ea typeface="Calibri"/>
                <a:cs typeface="Calibri"/>
                <a:sym typeface="Calibri"/>
              </a:rPr>
              <a:t>FIFO</a:t>
            </a:r>
            <a:r>
              <a:rPr lang="en-US" sz="1200" b="0" i="0" u="none" strike="noStrike" cap="none" dirty="0">
                <a:solidFill>
                  <a:schemeClr val="dk1"/>
                </a:solidFill>
                <a:effectLst/>
                <a:latin typeface="Calibri"/>
                <a:ea typeface="Calibri"/>
                <a:cs typeface="Calibri"/>
                <a:sym typeface="Calibri"/>
              </a:rPr>
              <a:t> queue has a “Last In First Out” order.  This means that the item that was least recently added to the queue will be the first thing that we dequeue.</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priority queue</a:t>
            </a:r>
            <a:r>
              <a:rPr lang="en-US" sz="1200" b="0" i="0" u="none" strike="noStrike" cap="none" dirty="0">
                <a:solidFill>
                  <a:schemeClr val="dk1"/>
                </a:solidFill>
                <a:effectLst/>
                <a:latin typeface="Calibri"/>
                <a:ea typeface="Calibri"/>
                <a:cs typeface="Calibri"/>
                <a:sym typeface="Calibri"/>
              </a:rPr>
              <a:t> will allow us to assign a value to each item as we enqueue it.  This will allow us to control the order in which things get dequeued in interesting ways.</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By implementing that frontier as these different kinds of queues, we will change the order that it expands nodes on the frontier. We can change our search strategy from a depth-first search strategy to a breadth-first search strategy, simply by replacing a LIFO queue with a FIFO.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Depending on which strategy we give it, the search will have different behaviors.  There are several ways that we will evaluate the behaviors of a search strategy.</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The first is </a:t>
            </a:r>
            <a:r>
              <a:rPr lang="en-US" sz="1200" b="1" i="0" u="none" strike="noStrike" cap="none" dirty="0">
                <a:solidFill>
                  <a:schemeClr val="dk1"/>
                </a:solidFill>
                <a:effectLst/>
                <a:latin typeface="Calibri"/>
                <a:ea typeface="Calibri"/>
                <a:cs typeface="Calibri"/>
                <a:sym typeface="Calibri"/>
              </a:rPr>
              <a:t>completeness</a:t>
            </a:r>
            <a:r>
              <a:rPr lang="en-US" sz="1200" b="0" i="0" u="none" strike="noStrike" cap="none" dirty="0">
                <a:solidFill>
                  <a:schemeClr val="dk1"/>
                </a:solidFill>
                <a:effectLst/>
                <a:latin typeface="Calibri"/>
                <a:ea typeface="Calibri"/>
                <a:cs typeface="Calibri"/>
                <a:sym typeface="Calibri"/>
              </a:rPr>
              <a:t>. Is this search strategy always guaranteed to find a solution if one exists?  If so, it is </a:t>
            </a:r>
            <a:r>
              <a:rPr lang="en-US" sz="1200" b="1" i="0" u="none" strike="noStrike" cap="none" dirty="0">
                <a:solidFill>
                  <a:schemeClr val="dk1"/>
                </a:solidFill>
                <a:effectLst/>
                <a:latin typeface="Calibri"/>
                <a:ea typeface="Calibri"/>
                <a:cs typeface="Calibri"/>
                <a:sym typeface="Calibri"/>
              </a:rPr>
              <a:t>complete</a:t>
            </a:r>
            <a:r>
              <a:rPr lang="en-US" sz="1200" b="0" i="0" u="none" strike="noStrike" cap="none" dirty="0">
                <a:solidFill>
                  <a:schemeClr val="dk1"/>
                </a:solidFill>
                <a:effectLst/>
                <a:latin typeface="Calibri"/>
                <a:ea typeface="Calibri"/>
                <a:cs typeface="Calibri"/>
                <a:sym typeface="Calibri"/>
              </a:rPr>
              <a:t>.  If not, it is not complete.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next is </a:t>
            </a:r>
            <a:r>
              <a:rPr lang="en-US" sz="1200" b="1" i="0" u="none" strike="noStrike" cap="none" dirty="0">
                <a:solidFill>
                  <a:schemeClr val="dk1"/>
                </a:solidFill>
                <a:effectLst/>
                <a:latin typeface="Calibri"/>
                <a:ea typeface="Calibri"/>
                <a:cs typeface="Calibri"/>
                <a:sym typeface="Calibri"/>
              </a:rPr>
              <a:t>optimality</a:t>
            </a:r>
            <a:r>
              <a:rPr lang="en-US" sz="1200" b="0" i="0" u="none" strike="noStrike" cap="none" dirty="0">
                <a:solidFill>
                  <a:schemeClr val="dk1"/>
                </a:solidFill>
                <a:effectLst/>
                <a:latin typeface="Calibri"/>
                <a:ea typeface="Calibri"/>
                <a:cs typeface="Calibri"/>
                <a:sym typeface="Calibri"/>
              </a:rPr>
              <a:t> - does it always return the lowest cost solution first? An optimal search </a:t>
            </a:r>
          </a:p>
          <a:p>
            <a:pPr rtl="0"/>
            <a:r>
              <a:rPr lang="en-US" sz="1200" b="0" i="0" u="none" strike="noStrike" cap="none" dirty="0">
                <a:solidFill>
                  <a:schemeClr val="dk1"/>
                </a:solidFill>
                <a:effectLst/>
                <a:latin typeface="Calibri"/>
                <a:ea typeface="Calibri"/>
                <a:cs typeface="Calibri"/>
                <a:sym typeface="Calibri"/>
              </a:rPr>
              <a:t> is guaranteed to return a solution that has the lowest path cost, compared to any other possible.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also evaluate the complexity of search strategies both in terms of their running time and in terms of the amount of memory that they will use (their space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we are doing our complexity analysis of search strategies, there are several variables that we’ll use repeatedly.  Here are the variables and their definitions:  </a:t>
            </a:r>
          </a:p>
          <a:p>
            <a:pPr rtl="0" fontAlgn="base"/>
            <a:r>
              <a:rPr lang="en-US" sz="1200" b="1" i="0" u="none" strike="noStrike" cap="none" dirty="0">
                <a:solidFill>
                  <a:schemeClr val="dk1"/>
                </a:solidFill>
                <a:effectLst/>
                <a:latin typeface="Calibri"/>
                <a:ea typeface="Calibri"/>
                <a:cs typeface="Calibri"/>
                <a:sym typeface="Calibri"/>
              </a:rPr>
              <a:t>b</a:t>
            </a:r>
            <a:r>
              <a:rPr lang="en-US" sz="1200" b="0" i="0" u="none" strike="noStrike" cap="none" dirty="0">
                <a:solidFill>
                  <a:schemeClr val="dk1"/>
                </a:solidFill>
                <a:effectLst/>
                <a:latin typeface="Calibri"/>
                <a:ea typeface="Calibri"/>
                <a:cs typeface="Calibri"/>
                <a:sym typeface="Calibri"/>
              </a:rPr>
              <a:t> is the branching factor. This is going to be the maximum set of possible actions that I can take from any state to get to any other state.</a:t>
            </a:r>
          </a:p>
          <a:p>
            <a:pPr rtl="0" fontAlgn="base"/>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will represent the depth of a goal node in my search tree.  If there are multiple goal nodes then </a:t>
            </a:r>
            <a:r>
              <a:rPr lang="en-US" sz="1200" b="1" i="0" u="none" strike="noStrike" cap="none" dirty="0">
                <a:solidFill>
                  <a:schemeClr val="dk1"/>
                </a:solidFill>
                <a:effectLst/>
                <a:latin typeface="Calibri"/>
                <a:ea typeface="Calibri"/>
                <a:cs typeface="Calibri"/>
                <a:sym typeface="Calibri"/>
              </a:rPr>
              <a:t>d </a:t>
            </a:r>
            <a:r>
              <a:rPr lang="en-US" sz="1200" b="0" i="0" u="none" strike="noStrike" cap="none" dirty="0">
                <a:solidFill>
                  <a:schemeClr val="dk1"/>
                </a:solidFill>
                <a:effectLst/>
                <a:latin typeface="Calibri"/>
                <a:ea typeface="Calibri"/>
                <a:cs typeface="Calibri"/>
                <a:sym typeface="Calibri"/>
              </a:rPr>
              <a:t>corresponds to the shallowest depth of any of the goal nodes.</a:t>
            </a:r>
          </a:p>
          <a:p>
            <a:pPr rtl="0" fontAlgn="base"/>
            <a:r>
              <a:rPr lang="en-US" sz="1200" b="0" i="0" u="none" strike="noStrike" cap="none" dirty="0">
                <a:solidFill>
                  <a:schemeClr val="dk1"/>
                </a:solidFill>
                <a:effectLst/>
                <a:latin typeface="Calibri"/>
                <a:ea typeface="Calibri"/>
                <a:cs typeface="Calibri"/>
                <a:sym typeface="Calibri"/>
              </a:rPr>
              <a:t>the variable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will represent the maximum length of any path in the search space. If the graph is cyclic then some search strategies can get stuck in infinite loops.  Sometimes the search spaces themselves are infinite which also means </a:t>
            </a:r>
            <a:r>
              <a:rPr lang="en-US" sz="1200" b="1" i="0" u="none" strike="noStrike" cap="none" dirty="0">
                <a:solidFill>
                  <a:schemeClr val="dk1"/>
                </a:solidFill>
                <a:effectLst/>
                <a:latin typeface="Calibri"/>
                <a:ea typeface="Calibri"/>
                <a:cs typeface="Calibri"/>
                <a:sym typeface="Calibri"/>
              </a:rPr>
              <a:t>m</a:t>
            </a:r>
            <a:r>
              <a:rPr lang="en-US" sz="1200" b="0" i="0" u="none" strike="noStrike" cap="none" dirty="0">
                <a:solidFill>
                  <a:schemeClr val="dk1"/>
                </a:solidFill>
                <a:effectLst/>
                <a:latin typeface="Calibri"/>
                <a:ea typeface="Calibri"/>
                <a:cs typeface="Calibri"/>
                <a:sym typeface="Calibri"/>
              </a:rPr>
              <a:t> could be infinite.</a:t>
            </a: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You have studied complexity analysis and  “Big Oh” notation in your previous courses on data structures and algorithms.  Usually complexity analysis focuses on the running time of algorithms.  We’ll look at both the asymptotic running time behavior of different search strategies, and also the asymptotic space requirements.  You can think of the space complexity as the amount of memory that a search strategy will require to store the auxiliary data structures, like the visited set.  We can reuse Big Oh notation for worst-case space requirements.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Units of space are arbitrary. It doesn't actually matter if we talk about kilobytes or megabytes or bytes or whatever.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reason that the units don’t matter is that big O ignores constants. It ignores the thousands or millions when we're talking about the number of bytes used in memory.  Big O notation still allows us to compare the  upper bounds of space usage required by different search algorithms. </a:t>
            </a:r>
          </a:p>
          <a:p>
            <a:br>
              <a:rPr lang="en-US" dirty="0"/>
            </a:br>
            <a:br>
              <a:rPr lang="en-US" dirty="0"/>
            </a:br>
            <a:endParaRPr dirty="0"/>
          </a:p>
        </p:txBody>
      </p:sp>
      <p:sp>
        <p:nvSpPr>
          <p:cNvPr id="473" name="Google Shape;47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6</a:t>
            </a:fld>
            <a:endParaRPr sz="1200" b="0" i="0" u="none" strike="noStrike" cap="none">
              <a:solidFill>
                <a:schemeClr val="dk1"/>
              </a:solidFill>
              <a:latin typeface="Times"/>
              <a:ea typeface="Times"/>
              <a:cs typeface="Times"/>
              <a:sym typeface="Times"/>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textbook talks about taking a holiday in Romania.  The narrative is pretty funny.  They talk about finding yourself in the city of Arad then you suddenly realize you have a plane that leaves later that day from Bucharest.  How do you get as quickly as possible from Arad to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I’ve got two hypotheses about why the textbook authors included this example. First, it might have been something that one of them actually experienced during an academic conference.  It’s a very absent minded professor thing to do.  Oh no, I’ve got to leave for the airport. How to I get to </a:t>
            </a:r>
            <a:r>
              <a:rPr lang="en-US" sz="1200" b="0" i="0" u="none" strike="noStrike" cap="none" dirty="0" err="1">
                <a:solidFill>
                  <a:schemeClr val="dk1"/>
                </a:solidFill>
                <a:effectLst/>
                <a:latin typeface="Calibri"/>
                <a:ea typeface="Calibri"/>
                <a:cs typeface="Calibri"/>
                <a:sym typeface="Calibri"/>
              </a:rPr>
              <a:t>Bucahrest</a:t>
            </a:r>
            <a:r>
              <a:rPr lang="en-US" sz="1200" b="0" i="0" u="none" strike="noStrike" cap="none" dirty="0">
                <a:solidFill>
                  <a:schemeClr val="dk1"/>
                </a:solidFill>
                <a:effectLst/>
                <a:latin typeface="Calibri"/>
                <a:ea typeface="Calibri"/>
                <a:cs typeface="Calibri"/>
                <a:sym typeface="Calibri"/>
              </a:rPr>
              <a:t> from here?  My other hypothesis is that they picked Romania is the cities in Romania all start with unique alphabet letters on the alphabet from A, almost all the way to Z with no duplicates and very few left out.  This allows you to conveniently write a graph with each of the nodes in the graph labeled as A to Z.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 do we formulate the task of  trying to find your way from Arad to Bucharest  as a search problem?  We're going to have to formulate each of the same elements as we did for 8-puzzle: we need a goal, the set of possible states, the actions, and the performance measure.</a:t>
            </a:r>
          </a:p>
          <a:p>
            <a:br>
              <a:rPr lang="en-US" dirty="0"/>
            </a:br>
            <a:br>
              <a:rPr lang="en-US" dirty="0"/>
            </a:b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60</a:t>
            </a:fld>
            <a:endParaRPr sz="1200" b="0" i="0" u="none" strike="noStrike" cap="none">
              <a:solidFill>
                <a:schemeClr val="dk1"/>
              </a:solidFill>
              <a:latin typeface="Times"/>
              <a:ea typeface="Times"/>
              <a:cs typeface="Times"/>
              <a:sym typeface="Times"/>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your algorithms class you will have encountered breadth first search and depth first search before.  Let’s review these uninformed search strategies and evaluate their properties.  Are they complete and optimal?  What is their worst case complexity?</a:t>
            </a:r>
          </a:p>
          <a:p>
            <a:br>
              <a:rPr lang="en-US" dirty="0"/>
            </a:br>
            <a:br>
              <a:rPr lang="en-US" dirty="0"/>
            </a:br>
            <a:endParaRPr dirty="0"/>
          </a:p>
        </p:txBody>
      </p:sp>
    </p:spTree>
    <p:extLst>
      <p:ext uri="{BB962C8B-B14F-4D97-AF65-F5344CB8AC3E}">
        <p14:creationId xmlns:p14="http://schemas.microsoft.com/office/powerpoint/2010/main" val="40785112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61</a:t>
            </a:fld>
            <a:endParaRPr sz="1200">
              <a:solidFill>
                <a:schemeClr val="dk1"/>
              </a:solidFill>
              <a:latin typeface="Times"/>
              <a:ea typeface="Times"/>
              <a:cs typeface="Times"/>
              <a:sym typeface="Times"/>
            </a:endParaRPr>
          </a:p>
        </p:txBody>
      </p:sp>
      <p:sp>
        <p:nvSpPr>
          <p:cNvPr id="480" name="Google Shape;48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1" name="Google Shape;48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start with BFS. The idea is to expand the shallowest unexpanded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BSF starts at the goal state, gradually radiating outwards, expanding the nodes based on how  close they are to the start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order to implement breadth-first search, we use a FIFO queue for the frontier queue.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Every time we create a successor node in the search tree, that node is appended to the end of the list.  Every time we </a:t>
            </a:r>
            <a:r>
              <a:rPr lang="en-US" sz="1200" b="0" i="0" u="none" strike="noStrike" cap="none" dirty="0" err="1">
                <a:solidFill>
                  <a:schemeClr val="dk1"/>
                </a:solidFill>
                <a:effectLst/>
                <a:latin typeface="Calibri"/>
                <a:ea typeface="Calibri"/>
                <a:cs typeface="Calibri"/>
                <a:sym typeface="Calibri"/>
              </a:rPr>
              <a:t>dequene</a:t>
            </a:r>
            <a:r>
              <a:rPr lang="en-US" sz="1200" b="0" i="0" u="none" strike="noStrike" cap="none" dirty="0">
                <a:solidFill>
                  <a:schemeClr val="dk1"/>
                </a:solidFill>
                <a:effectLst/>
                <a:latin typeface="Calibri"/>
                <a:ea typeface="Calibri"/>
                <a:cs typeface="Calibri"/>
                <a:sym typeface="Calibri"/>
              </a:rPr>
              <a:t> the next node to expand, we get it from the front of the list. The behavior of the FIFO queue results in a breadth first search. </a:t>
            </a:r>
          </a:p>
          <a:p>
            <a:br>
              <a:rPr lang="en-US" dirty="0"/>
            </a:br>
            <a:br>
              <a:rPr lang="en-US" dirty="0"/>
            </a:b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Subtlty</a:t>
            </a:r>
            <a:r>
              <a:rPr lang="en-US" dirty="0"/>
              <a:t>: If the algorithm were to apply the goal test to nodes when selected for expansion, rather than when generated, the whole layer of nodes at depth d would be expanded before the goal was  detected and the time complexity would be O(b^{d+1}).</a:t>
            </a: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 is the pseudocode for BFS.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Remember that we made a distinction between </a:t>
            </a:r>
            <a:r>
              <a:rPr lang="en-US" sz="1200" b="1" i="0" u="none" strike="noStrike" cap="none" dirty="0">
                <a:solidFill>
                  <a:schemeClr val="dk1"/>
                </a:solidFill>
                <a:effectLst/>
                <a:latin typeface="Calibri"/>
                <a:ea typeface="Calibri"/>
                <a:cs typeface="Calibri"/>
                <a:sym typeface="Calibri"/>
              </a:rPr>
              <a:t>nodes </a:t>
            </a:r>
            <a:r>
              <a:rPr lang="en-US" sz="1200" b="0" i="0" u="none" strike="noStrike" cap="none" dirty="0">
                <a:solidFill>
                  <a:schemeClr val="dk1"/>
                </a:solidFill>
                <a:effectLst/>
                <a:latin typeface="Calibri"/>
                <a:ea typeface="Calibri"/>
                <a:cs typeface="Calibri"/>
                <a:sym typeface="Calibri"/>
              </a:rPr>
              <a:t>and </a:t>
            </a:r>
            <a:r>
              <a:rPr lang="en-US" sz="1200" b="1" i="0" u="none" strike="noStrike" cap="none" dirty="0">
                <a:solidFill>
                  <a:schemeClr val="dk1"/>
                </a:solidFill>
                <a:effectLst/>
                <a:latin typeface="Calibri"/>
                <a:ea typeface="Calibri"/>
                <a:cs typeface="Calibri"/>
                <a:sym typeface="Calibri"/>
              </a:rPr>
              <a:t>states.  States </a:t>
            </a:r>
            <a:r>
              <a:rPr lang="en-US" sz="1200" b="0" i="0" u="none" strike="noStrike" cap="none" dirty="0">
                <a:solidFill>
                  <a:schemeClr val="dk1"/>
                </a:solidFill>
                <a:effectLst/>
                <a:latin typeface="Calibri"/>
                <a:ea typeface="Calibri"/>
                <a:cs typeface="Calibri"/>
                <a:sym typeface="Calibri"/>
              </a:rPr>
              <a:t>are part of our search problem, and nodes are the data structures that we use in our search algorithms.  The node data structure contains additional info,.</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To initialize our BFS, we create anode from the state that we designate as the initial state in our search problem.</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do a quick goal check for this initial state.  If it is, then we’re done, and we just return this node.  If not, then we create two data structures that we’ll use in BFS: </a:t>
            </a:r>
          </a:p>
          <a:p>
            <a:pPr rtl="0" fontAlgn="base"/>
            <a:r>
              <a:rPr lang="en-US" sz="1200" b="1" i="0" u="none" strike="noStrike" cap="none" dirty="0">
                <a:solidFill>
                  <a:schemeClr val="dk1"/>
                </a:solidFill>
                <a:effectLst/>
                <a:latin typeface="Calibri"/>
                <a:ea typeface="Calibri"/>
                <a:cs typeface="Calibri"/>
                <a:sym typeface="Calibri"/>
              </a:rPr>
              <a:t>the frontier,</a:t>
            </a:r>
            <a:r>
              <a:rPr lang="en-US" sz="1200" b="0" i="0" u="none" strike="noStrike" cap="none" dirty="0">
                <a:solidFill>
                  <a:schemeClr val="dk1"/>
                </a:solidFill>
                <a:effectLst/>
                <a:latin typeface="Calibri"/>
                <a:ea typeface="Calibri"/>
                <a:cs typeface="Calibri"/>
                <a:sym typeface="Calibri"/>
              </a:rPr>
              <a:t> which we’ll implement as a FIFO queue for BSF</a:t>
            </a:r>
          </a:p>
          <a:p>
            <a:pPr rtl="0" fontAlgn="base"/>
            <a:r>
              <a:rPr lang="en-US" sz="1200" b="0" i="0" u="none" strike="noStrike" cap="none" dirty="0">
                <a:solidFill>
                  <a:schemeClr val="dk1"/>
                </a:solidFill>
                <a:effectLst/>
                <a:latin typeface="Calibri"/>
                <a:ea typeface="Calibri"/>
                <a:cs typeface="Calibri"/>
                <a:sym typeface="Calibri"/>
              </a:rPr>
              <a:t>A </a:t>
            </a:r>
            <a:r>
              <a:rPr lang="en-US" sz="1200" b="1" i="0" u="none" strike="noStrike" cap="none" dirty="0">
                <a:solidFill>
                  <a:schemeClr val="dk1"/>
                </a:solidFill>
                <a:effectLst/>
                <a:latin typeface="Calibri"/>
                <a:ea typeface="Calibri"/>
                <a:cs typeface="Calibri"/>
                <a:sym typeface="Calibri"/>
              </a:rPr>
              <a:t>set</a:t>
            </a:r>
            <a:r>
              <a:rPr lang="en-US" sz="1200" b="0" i="0" u="none" strike="noStrike" cap="none" dirty="0">
                <a:solidFill>
                  <a:schemeClr val="dk1"/>
                </a:solidFill>
                <a:effectLst/>
                <a:latin typeface="Calibri"/>
                <a:ea typeface="Calibri"/>
                <a:cs typeface="Calibri"/>
                <a:sym typeface="Calibri"/>
              </a:rPr>
              <a:t> called </a:t>
            </a:r>
            <a:r>
              <a:rPr lang="en-US" sz="1200" b="1" i="0" u="none" strike="noStrike" cap="none" dirty="0">
                <a:solidFill>
                  <a:schemeClr val="dk1"/>
                </a:solidFill>
                <a:effectLst/>
                <a:latin typeface="Calibri"/>
                <a:ea typeface="Calibri"/>
                <a:cs typeface="Calibri"/>
                <a:sym typeface="Calibri"/>
              </a:rPr>
              <a:t>reached</a:t>
            </a:r>
            <a:r>
              <a:rPr lang="en-US" sz="1200" b="0" i="0" u="none" strike="noStrike" cap="none" dirty="0">
                <a:solidFill>
                  <a:schemeClr val="dk1"/>
                </a:solidFill>
                <a:effectLst/>
                <a:latin typeface="Calibri"/>
                <a:ea typeface="Calibri"/>
                <a:cs typeface="Calibri"/>
                <a:sym typeface="Calibri"/>
              </a:rPr>
              <a:t> that records the states that we’ve already reached.  This set will prevent us from repeatedly expanding the same states.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add the initial state to the </a:t>
            </a:r>
            <a:r>
              <a:rPr lang="en-US" sz="1200" b="1" i="0" u="none" strike="noStrike" cap="none" dirty="0">
                <a:solidFill>
                  <a:schemeClr val="dk1"/>
                </a:solidFill>
                <a:effectLst/>
                <a:latin typeface="Calibri"/>
                <a:ea typeface="Calibri"/>
                <a:cs typeface="Calibri"/>
                <a:sym typeface="Calibri"/>
              </a:rPr>
              <a:t>reached set</a:t>
            </a:r>
            <a:r>
              <a:rPr lang="en-US" sz="1200" b="0" i="0" u="none" strike="noStrike" cap="none" dirty="0">
                <a:solidFill>
                  <a:schemeClr val="dk1"/>
                </a:solidFill>
                <a:effectLst/>
                <a:latin typeface="Calibri"/>
                <a:ea typeface="Calibri"/>
                <a:cs typeface="Calibri"/>
                <a:sym typeface="Calibri"/>
              </a:rPr>
              <a:t> and its corresponding node to the </a:t>
            </a:r>
            <a:r>
              <a:rPr lang="en-US" sz="1200" b="1" i="0" u="none" strike="noStrike" cap="none" dirty="0">
                <a:solidFill>
                  <a:schemeClr val="dk1"/>
                </a:solidFill>
                <a:effectLst/>
                <a:latin typeface="Calibri"/>
                <a:ea typeface="Calibri"/>
                <a:cs typeface="Calibri"/>
                <a:sym typeface="Calibri"/>
              </a:rPr>
              <a:t>frontier queue. </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algorithm then loops, and checks if the frontier is empty.  If our frontier is ever empty, then that means there is no solution.  There's no way of reaching a goal state from this start state.  The algorithm returns a special variable to indicate failure.  In Python, we might return the None variable.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the frontier is not empty, then we will pop something off the queue.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 to expand word balloon.]</a:t>
            </a:r>
          </a:p>
          <a:p>
            <a:pPr rtl="0"/>
            <a:r>
              <a:rPr lang="en-US" sz="1200" b="0" i="0" u="none" strike="noStrike" cap="none" dirty="0">
                <a:solidFill>
                  <a:schemeClr val="dk1"/>
                </a:solidFill>
                <a:effectLst/>
                <a:latin typeface="Calibri"/>
                <a:ea typeface="Calibri"/>
                <a:cs typeface="Calibri"/>
                <a:sym typeface="Calibri"/>
              </a:rPr>
              <a:t>Because we've implemented the queue as a FIFO queue, the pop operation will return the shallowest node –aka the unexpanded node that is closest to the initial node.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will apply the expand function to that node.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extLst>
      <p:ext uri="{BB962C8B-B14F-4D97-AF65-F5344CB8AC3E}">
        <p14:creationId xmlns:p14="http://schemas.microsoft.com/office/powerpoint/2010/main" val="173271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Here’s the pseudocode for the expand function. </a:t>
            </a: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The expand function applies each action that is possible from the current state, and generates its successor states  (which we call its </a:t>
            </a:r>
            <a:r>
              <a:rPr lang="en-US" sz="1200" b="1" i="0" u="none" strike="noStrike" cap="none" dirty="0">
                <a:solidFill>
                  <a:schemeClr val="dk1"/>
                </a:solidFill>
                <a:effectLst/>
                <a:latin typeface="Calibri"/>
                <a:ea typeface="Calibri"/>
                <a:cs typeface="Calibri"/>
                <a:sym typeface="Calibri"/>
              </a:rPr>
              <a:t>children</a:t>
            </a:r>
            <a:r>
              <a:rPr lang="en-US" sz="1200" b="0" i="0" u="none" strike="noStrike" cap="none" dirty="0">
                <a:solidFill>
                  <a:schemeClr val="dk1"/>
                </a:solidFill>
                <a:effectLst/>
                <a:latin typeface="Calibri"/>
                <a:ea typeface="Calibri"/>
                <a:cs typeface="Calibri"/>
                <a:sym typeface="Calibri"/>
              </a:rPr>
              <a:t>).   The search problem definition defines the state that will result from applying an action to a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problem definition also defines the action cost. In BFS on unweighted graphs the action cost is simply 1.</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then create a new node data structure for each of the state’s successor states.  The node data structure contains variables like the state, a pointer to the parent node, the action that was used to get to this state, and the total path cost so far.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yield keyword in the pseudocode is used similarly to how it is used in Python.  We do not have to precompute the full list of successors.  Instead we can return them one at a time, like with Python generators.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extLst>
      <p:ext uri="{BB962C8B-B14F-4D97-AF65-F5344CB8AC3E}">
        <p14:creationId xmlns:p14="http://schemas.microsoft.com/office/powerpoint/2010/main" val="14015380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For each of the successor states, we check to see if it is a goal state.  If so, we have found a solution, and we return that node as the solution.   Note that the full path from the goal state to the start state can be found using the variables on the child node data structure.</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the child node doesn’t pass the goal test, then we check to see if we’ve already reached this state.  If not, we add it to the frontier queue and mark that we have now reached it.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[click]</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the node is inserted into the queue is when we check to see whether it's goal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we don't do this, then we can run the algorithm for one step too long, and the complexity will be increased by the number of nodes at that layer. </a:t>
            </a:r>
          </a:p>
          <a:p>
            <a:br>
              <a:rPr lang="en-US" dirty="0"/>
            </a:br>
            <a:br>
              <a:rPr lang="en-US" dirty="0"/>
            </a:br>
            <a:endParaRPr dirty="0"/>
          </a:p>
        </p:txBody>
      </p:sp>
      <p:sp>
        <p:nvSpPr>
          <p:cNvPr id="492" name="Google Shape;49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extLst>
      <p:ext uri="{BB962C8B-B14F-4D97-AF65-F5344CB8AC3E}">
        <p14:creationId xmlns:p14="http://schemas.microsoft.com/office/powerpoint/2010/main" val="775116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66</a:t>
            </a:fld>
            <a:endParaRPr sz="1200">
              <a:solidFill>
                <a:schemeClr val="dk1"/>
              </a:solidFill>
              <a:latin typeface="Times"/>
              <a:ea typeface="Times"/>
              <a:cs typeface="Times"/>
              <a:sym typeface="Times"/>
            </a:endParaRPr>
          </a:p>
        </p:txBody>
      </p:sp>
      <p:sp>
        <p:nvSpPr>
          <p:cNvPr id="510" name="Google Shape;51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1" name="Google Shape;51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Draw search tree on board. </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An exponential complexity bound such as O(</a:t>
            </a:r>
            <a:r>
              <a:rPr lang="en-US" b="1" dirty="0" err="1"/>
              <a:t>b^d</a:t>
            </a:r>
            <a:r>
              <a:rPr lang="en-US" b="1" dirty="0"/>
              <a:t>) is SCARY!</a:t>
            </a:r>
            <a:endParaRPr b="1" dirty="0"/>
          </a:p>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r>
              <a:rPr lang="en-US" b="1" dirty="0"/>
              <a:t>Would this be optimal for the Romanian Map example?  No.</a:t>
            </a:r>
            <a:endParaRPr b="1" dirty="0"/>
          </a:p>
          <a:p>
            <a:pPr marL="0" lvl="0" indent="0" algn="l" rtl="0">
              <a:lnSpc>
                <a:spcPct val="100000"/>
              </a:lnSpc>
              <a:spcBef>
                <a:spcPts val="0"/>
              </a:spcBef>
              <a:spcAft>
                <a:spcPts val="0"/>
              </a:spcAft>
              <a:buSzPts val="1400"/>
              <a:buNone/>
            </a:pPr>
            <a:r>
              <a:rPr lang="en-US" b="1" dirty="0"/>
              <a:t>Would this be optimal for the 8-puzzle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rtl="0"/>
            <a:r>
              <a:rPr lang="en-US" sz="1200" b="0" i="0" u="none" strike="noStrike" cap="none" dirty="0">
                <a:solidFill>
                  <a:schemeClr val="dk1"/>
                </a:solidFill>
                <a:effectLst/>
                <a:latin typeface="Calibri"/>
                <a:ea typeface="Calibri"/>
                <a:cs typeface="Calibri"/>
                <a:sym typeface="Calibri"/>
              </a:rPr>
              <a:t>Let’s take a moment to analyze the properties of breadth first search.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complete, is it guaranteed to find a solution? And the answer is yes if the branching factor is finite.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Is BFS optimal?  Guaranteed to return the shortest path as the solution?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answer is yes, under the condition that every action has an equivalent cost.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If every action costs one like in the 8-puzzle, then BFS is guaranteed to find the solution that's shallowest in the tree.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However, if our costs from traveling one to another node is variable, like in a map task where the cost is the number of miles traveled or the time to get between two cities, then BFS isn't optimal and it's not guaranteed to find the shortest path first.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We’ll see related search algorithms that let us find the shortest paths through weighted graphs instead of unweighted graphs.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We can analyze the runtime complexity of it. First, insert the first node as the initial state. Then go through each of the possible children of the initial state. Then go through each of the possible children of the first layer of children and each of the possible children of the next layer.</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That's going to be 1 + b + b ^2 + b ^ 3 + ..., because we're just branching our factor depending on our layers up to the maximum depth of the shallowest goal node.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asymptotic complexity is to only pay attention to that last factor b to the power of d.</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Because we're recording every node that we visited in our our data structure, so that we don't look through the same thing again. The space complexity is going to be the same as O(</a:t>
            </a:r>
            <a:r>
              <a:rPr lang="en-US" sz="1200" b="0" i="0" u="none" strike="noStrike" cap="none" dirty="0" err="1">
                <a:solidFill>
                  <a:schemeClr val="dk1"/>
                </a:solidFill>
                <a:effectLst/>
                <a:latin typeface="Calibri"/>
                <a:ea typeface="Calibri"/>
                <a:cs typeface="Calibri"/>
                <a:sym typeface="Calibri"/>
              </a:rPr>
              <a:t>b^d</a:t>
            </a:r>
            <a:r>
              <a:rPr lang="en-US" sz="1200" b="0" i="0" u="none" strike="noStrike" cap="none" dirty="0">
                <a:solidFill>
                  <a:schemeClr val="dk1"/>
                </a:solidFill>
                <a:effectLst/>
                <a:latin typeface="Calibri"/>
                <a:ea typeface="Calibri"/>
                <a:cs typeface="Calibri"/>
                <a:sym typeface="Calibri"/>
              </a:rPr>
              <a:t>). </a:t>
            </a:r>
          </a:p>
          <a:p>
            <a:pPr rtl="0"/>
            <a:br>
              <a:rPr lang="en-US" sz="1200" b="0" i="0" u="none" strike="noStrike" cap="none" dirty="0">
                <a:solidFill>
                  <a:schemeClr val="dk1"/>
                </a:solidFill>
                <a:effectLst/>
                <a:latin typeface="Calibri"/>
                <a:ea typeface="Calibri"/>
                <a:cs typeface="Calibri"/>
                <a:sym typeface="Calibri"/>
              </a:rPr>
            </a:b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Note that this running time is fine for small problems where the depth of the least cost solution is small.  However, the exponential means that for larger values of d, BFS will take a long time to compute a solution and a lot of memory. In general, exponential complexity search problems cannot be solved by uninformed search for anything but the smallest problems.</a:t>
            </a:r>
          </a:p>
          <a:p>
            <a:br>
              <a:rPr lang="en-US" sz="1200" b="0" i="0" u="none" strike="noStrike" cap="none" dirty="0">
                <a:solidFill>
                  <a:schemeClr val="dk1"/>
                </a:solidFill>
                <a:effectLst/>
                <a:latin typeface="Calibri"/>
                <a:ea typeface="Calibri"/>
                <a:cs typeface="Calibri"/>
                <a:sym typeface="Calibri"/>
              </a:rPr>
            </a:br>
            <a:br>
              <a:rPr lang="en-US" dirty="0"/>
            </a:b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67</a:t>
            </a:fld>
            <a:endParaRPr sz="1200">
              <a:solidFill>
                <a:schemeClr val="dk1"/>
              </a:solidFill>
              <a:latin typeface="Times"/>
              <a:ea typeface="Times"/>
              <a:cs typeface="Times"/>
              <a:sym typeface="Times"/>
            </a:endParaRPr>
          </a:p>
        </p:txBody>
      </p:sp>
      <p:sp>
        <p:nvSpPr>
          <p:cNvPr id="518" name="Google Shape;51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 name="Google Shape;51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Let’s really hammer home the importance of that exponential in the complexity.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only way that we're  able to explore any search problem is if there's going to be tiny instances.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 This will especially come through not just in the time complexity, but also in the memory requirements.</a:t>
            </a:r>
          </a:p>
          <a:p>
            <a:br>
              <a:rPr lang="en-US" dirty="0"/>
            </a:br>
            <a:br>
              <a:rPr lang="en-US" dirty="0"/>
            </a:br>
            <a:endParaRPr lang="en-US" dirty="0"/>
          </a:p>
          <a:p>
            <a:pPr marL="0" lvl="0" indent="0" algn="l" rtl="0">
              <a:lnSpc>
                <a:spcPct val="100000"/>
              </a:lnSpc>
              <a:spcBef>
                <a:spcPts val="0"/>
              </a:spcBef>
              <a:spcAft>
                <a:spcPts val="0"/>
              </a:spcAft>
              <a:buSzPts val="1400"/>
              <a:buNone/>
            </a:pPr>
            <a:r>
              <a:rPr lang="en-US" dirty="0"/>
              <a:t>Two lessons can be learned from Figure 3.13. </a:t>
            </a:r>
            <a:endParaRPr dirty="0"/>
          </a:p>
          <a:p>
            <a:pPr marL="0" lvl="0" indent="0" algn="l" rtl="0">
              <a:lnSpc>
                <a:spcPct val="100000"/>
              </a:lnSpc>
              <a:spcBef>
                <a:spcPts val="0"/>
              </a:spcBef>
              <a:spcAft>
                <a:spcPts val="0"/>
              </a:spcAft>
              <a:buSzPts val="1400"/>
              <a:buNone/>
            </a:pPr>
            <a:r>
              <a:rPr lang="en-US" dirty="0"/>
              <a:t>1) the memory requirements are a  bigger problem for breadth-first search than is the execution time. One might wait 13 days  for the solution to an important problem with search depth 12, but no personal computer has  the petabyte of memory it would take. Fortunately, other strategies require less memory. </a:t>
            </a:r>
            <a:endParaRPr dirty="0"/>
          </a:p>
          <a:p>
            <a:pPr marL="0" lvl="0" indent="0" algn="l" rtl="0">
              <a:lnSpc>
                <a:spcPct val="100000"/>
              </a:lnSpc>
              <a:spcBef>
                <a:spcPts val="0"/>
              </a:spcBef>
              <a:spcAft>
                <a:spcPts val="0"/>
              </a:spcAft>
              <a:buSzPts val="1400"/>
              <a:buNone/>
            </a:pPr>
            <a:r>
              <a:rPr lang="en-US" dirty="0"/>
              <a:t>2) time is still a major factor. If your problem has a solution at  depth 16, then (given our assumptions) it will take about 350 years for breadth-first search (or  indeed any uninformed search) to find it. In general, exponential-complexity search problems  cannot be solved by uninformed methods for any but the smallest instances. </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68</a:t>
            </a:fld>
            <a:endParaRPr sz="1200">
              <a:solidFill>
                <a:schemeClr val="dk1"/>
              </a:solidFill>
              <a:latin typeface="Times"/>
              <a:ea typeface="Times"/>
              <a:cs typeface="Times"/>
              <a:sym typeface="Times"/>
            </a:endParaRPr>
          </a:p>
        </p:txBody>
      </p:sp>
      <p:sp>
        <p:nvSpPr>
          <p:cNvPr id="527" name="Google Shape;52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8" name="Google Shape;52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69</a:t>
            </a:fld>
            <a:endParaRPr sz="1200">
              <a:solidFill>
                <a:schemeClr val="dk1"/>
              </a:solidFill>
              <a:latin typeface="Times"/>
              <a:ea typeface="Times"/>
              <a:cs typeface="Times"/>
              <a:sym typeface="Times"/>
            </a:endParaRPr>
          </a:p>
        </p:txBody>
      </p:sp>
      <p:sp>
        <p:nvSpPr>
          <p:cNvPr id="537" name="Google Shape;53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8" name="Google Shape;53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7</a:t>
            </a:fld>
            <a:endParaRPr sz="1200" b="0" i="0" u="none" strike="noStrike" cap="none">
              <a:solidFill>
                <a:schemeClr val="dk1"/>
              </a:solidFill>
              <a:latin typeface="Times"/>
              <a:ea typeface="Times"/>
              <a:cs typeface="Times"/>
              <a:sym typeface="Times"/>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textbook talks about taking a holiday in Romania.  The narrative is pretty funny.  They talk about finding yourself in the city of Arad then you suddenly realize you have a plane that leaves later that day from Bucharest.  How do you get as quickly as possible from Arad to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I’ve got two hypotheses about why the textbook authors included this example. First, it might have been something that one of them actually experienced during an academic conference.  It’s a very absent minded professor thing to do.  Oh no, I’ve got to leave for the airport. How to I get to </a:t>
            </a:r>
            <a:r>
              <a:rPr lang="en-US" sz="1200" b="0" i="0" u="none" strike="noStrike" cap="none" dirty="0" err="1">
                <a:solidFill>
                  <a:schemeClr val="dk1"/>
                </a:solidFill>
                <a:effectLst/>
                <a:latin typeface="Calibri"/>
                <a:ea typeface="Calibri"/>
                <a:cs typeface="Calibri"/>
                <a:sym typeface="Calibri"/>
              </a:rPr>
              <a:t>Bucahrest</a:t>
            </a:r>
            <a:r>
              <a:rPr lang="en-US" sz="1200" b="0" i="0" u="none" strike="noStrike" cap="none" dirty="0">
                <a:solidFill>
                  <a:schemeClr val="dk1"/>
                </a:solidFill>
                <a:effectLst/>
                <a:latin typeface="Calibri"/>
                <a:ea typeface="Calibri"/>
                <a:cs typeface="Calibri"/>
                <a:sym typeface="Calibri"/>
              </a:rPr>
              <a:t> from here?  My other hypothesis is that they picked Romania is the cities in Romania all start with unique alphabet letters on the alphabet from A, almost all the way to Z with no duplicates and very few left out.  This allows you to conveniently write a graph with each of the nodes in the graph labeled as A to Z.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How do we formulate the task of  trying to find your way from Arad to Bucharest  as a search problem?  We're going to have to formulate each of the same elements as we did for 8-puzzle: we need a goal, the set of possible states, the actions, and the performance measure.</a:t>
            </a:r>
          </a:p>
          <a:p>
            <a:br>
              <a:rPr lang="en-US" dirty="0"/>
            </a:br>
            <a:br>
              <a:rPr lang="en-US" dirty="0"/>
            </a:br>
            <a:endParaRPr dirty="0"/>
          </a:p>
        </p:txBody>
      </p:sp>
    </p:spTree>
    <p:extLst>
      <p:ext uri="{BB962C8B-B14F-4D97-AF65-F5344CB8AC3E}">
        <p14:creationId xmlns:p14="http://schemas.microsoft.com/office/powerpoint/2010/main" val="27772509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70</a:t>
            </a:fld>
            <a:endParaRPr sz="1200">
              <a:solidFill>
                <a:schemeClr val="dk1"/>
              </a:solidFill>
              <a:latin typeface="Times"/>
              <a:ea typeface="Times"/>
              <a:cs typeface="Times"/>
              <a:sym typeface="Times"/>
            </a:endParaRPr>
          </a:p>
        </p:txBody>
      </p:sp>
      <p:sp>
        <p:nvSpPr>
          <p:cNvPr id="545" name="Google Shape;5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71</a:t>
            </a:fld>
            <a:endParaRPr sz="1200">
              <a:solidFill>
                <a:schemeClr val="dk1"/>
              </a:solidFill>
              <a:latin typeface="Times"/>
              <a:ea typeface="Times"/>
              <a:cs typeface="Times"/>
              <a:sym typeface="Times"/>
            </a:endParaRPr>
          </a:p>
        </p:txBody>
      </p:sp>
      <p:sp>
        <p:nvSpPr>
          <p:cNvPr id="561" name="Google Shape;561;p38: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2" name="Google Shape;562;p38:notes"/>
          <p:cNvSpPr txBox="1">
            <a:spLocks noGrp="1"/>
          </p:cNvSpPr>
          <p:nvPr>
            <p:ph type="body" idx="1"/>
          </p:nvPr>
        </p:nvSpPr>
        <p:spPr>
          <a:xfrm>
            <a:off x="974725" y="4554538"/>
            <a:ext cx="5353050" cy="4314825"/>
          </a:xfrm>
          <a:prstGeom prst="rect">
            <a:avLst/>
          </a:prstGeom>
          <a:noFill/>
          <a:ln>
            <a:noFill/>
          </a:ln>
        </p:spPr>
        <p:txBody>
          <a:bodyPr spcFirstLastPara="1" wrap="square" lIns="94975" tIns="47475" rIns="94975" bIns="47475" anchor="t" anchorCtr="0">
            <a:noAutofit/>
          </a:bodyPr>
          <a:lstStyle/>
          <a:p>
            <a:pPr marL="0" lvl="0" indent="0" algn="l" rtl="0">
              <a:lnSpc>
                <a:spcPct val="100000"/>
              </a:lnSpc>
              <a:spcBef>
                <a:spcPts val="0"/>
              </a:spcBef>
              <a:spcAft>
                <a:spcPts val="0"/>
              </a:spcAft>
              <a:buSzPts val="1400"/>
              <a:buNone/>
            </a:pPr>
            <a:r>
              <a:rPr lang="en-US"/>
              <a:t>1.  Breadth-first only for small spaces.</a:t>
            </a:r>
            <a:endParaRPr/>
          </a:p>
          <a:p>
            <a:pPr marL="0" lvl="0" indent="0" algn="l" rtl="0">
              <a:lnSpc>
                <a:spcPct val="100000"/>
              </a:lnSpc>
              <a:spcBef>
                <a:spcPts val="0"/>
              </a:spcBef>
              <a:spcAft>
                <a:spcPts val="0"/>
              </a:spcAft>
              <a:buSzPts val="1400"/>
              <a:buNone/>
            </a:pPr>
            <a:r>
              <a:rPr lang="en-US"/>
              <a:t>2.  Depth-first only for known  solution depth and admissibility not important.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72</a:t>
            </a:fld>
            <a:endParaRPr sz="1200">
              <a:solidFill>
                <a:schemeClr val="dk1"/>
              </a:solidFill>
              <a:latin typeface="Times"/>
              <a:ea typeface="Times"/>
              <a:cs typeface="Times"/>
              <a:sym typeface="Times"/>
            </a:endParaRPr>
          </a:p>
        </p:txBody>
      </p:sp>
      <p:sp>
        <p:nvSpPr>
          <p:cNvPr id="569" name="Google Shape;56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0" name="Google Shape;57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73</a:t>
            </a:fld>
            <a:endParaRPr sz="1200">
              <a:solidFill>
                <a:schemeClr val="dk1"/>
              </a:solidFill>
              <a:latin typeface="Times"/>
              <a:ea typeface="Times"/>
              <a:cs typeface="Times"/>
              <a:sym typeface="Times"/>
            </a:endParaRPr>
          </a:p>
        </p:txBody>
      </p:sp>
      <p:sp>
        <p:nvSpPr>
          <p:cNvPr id="579" name="Google Shape;5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0" name="Google Shape;5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8" name="Google Shape;59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76</a:t>
            </a:fld>
            <a:endParaRPr sz="1200">
              <a:solidFill>
                <a:schemeClr val="dk1"/>
              </a:solidFill>
              <a:latin typeface="Times"/>
              <a:ea typeface="Times"/>
              <a:cs typeface="Times"/>
              <a:sym typeface="Times"/>
            </a:endParaRPr>
          </a:p>
        </p:txBody>
      </p:sp>
      <p:sp>
        <p:nvSpPr>
          <p:cNvPr id="605" name="Google Shape;60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06" name="Google Shape;60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77</a:t>
            </a:fld>
            <a:endParaRPr sz="1200">
              <a:solidFill>
                <a:schemeClr val="dk1"/>
              </a:solidFill>
              <a:latin typeface="Times"/>
              <a:ea typeface="Times"/>
              <a:cs typeface="Times"/>
              <a:sym typeface="Times"/>
            </a:endParaRPr>
          </a:p>
        </p:txBody>
      </p:sp>
      <p:sp>
        <p:nvSpPr>
          <p:cNvPr id="614" name="Google Shape;61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5" name="Google Shape;61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5:notes"/>
          <p:cNvSpPr>
            <a:spLocks noGrp="1" noRot="1" noChangeAspect="1"/>
          </p:cNvSpPr>
          <p:nvPr>
            <p:ph type="sldImg" idx="2"/>
          </p:nvPr>
        </p:nvSpPr>
        <p:spPr>
          <a:xfrm>
            <a:off x="455613" y="719138"/>
            <a:ext cx="6391275" cy="3595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4" name="Google Shape;624;p45:notes"/>
          <p:cNvSpPr txBox="1">
            <a:spLocks noGrp="1"/>
          </p:cNvSpPr>
          <p:nvPr>
            <p:ph type="body" idx="1"/>
          </p:nvPr>
        </p:nvSpPr>
        <p:spPr>
          <a:xfrm>
            <a:off x="973138" y="4554538"/>
            <a:ext cx="5356225" cy="43148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a:solidFill>
                  <a:schemeClr val="dk1"/>
                </a:solidFill>
                <a:latin typeface="Times"/>
                <a:ea typeface="Times"/>
                <a:cs typeface="Times"/>
                <a:sym typeface="Times"/>
              </a:rPr>
              <a:t>79</a:t>
            </a:fld>
            <a:endParaRPr sz="1200">
              <a:solidFill>
                <a:schemeClr val="dk1"/>
              </a:solidFill>
              <a:latin typeface="Times"/>
              <a:ea typeface="Times"/>
              <a:cs typeface="Times"/>
              <a:sym typeface="Times"/>
            </a:endParaRPr>
          </a:p>
        </p:txBody>
      </p:sp>
      <p:sp>
        <p:nvSpPr>
          <p:cNvPr id="633" name="Google Shape;63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4" name="Google Shape;63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Times"/>
                <a:ea typeface="Times"/>
                <a:cs typeface="Times"/>
                <a:sym typeface="Times"/>
              </a:rPr>
              <a:t>8</a:t>
            </a:fld>
            <a:endParaRPr sz="1200" b="0" i="0" u="none" strike="noStrike" cap="none">
              <a:solidFill>
                <a:schemeClr val="dk1"/>
              </a:solidFill>
              <a:latin typeface="Times"/>
              <a:ea typeface="Times"/>
              <a:cs typeface="Times"/>
              <a:sym typeface="Times"/>
            </a:endParaRPr>
          </a:p>
        </p:txBody>
      </p:sp>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 name="Google Shape;16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Let’s talk about how to represent the map navigation task as a search problem. In this case, </a:t>
            </a:r>
            <a:r>
              <a:rPr lang="en-US" sz="1200" b="1" i="0" u="none" strike="noStrike" cap="none" dirty="0">
                <a:solidFill>
                  <a:schemeClr val="dk1"/>
                </a:solidFill>
                <a:effectLst/>
                <a:latin typeface="Calibri"/>
                <a:ea typeface="Calibri"/>
                <a:cs typeface="Calibri"/>
                <a:sym typeface="Calibri"/>
              </a:rPr>
              <a:t>the set of possible states</a:t>
            </a:r>
            <a:r>
              <a:rPr lang="en-US" sz="1200" b="0" i="0" u="none" strike="noStrike" cap="none" dirty="0">
                <a:solidFill>
                  <a:schemeClr val="dk1"/>
                </a:solidFill>
                <a:effectLst/>
                <a:latin typeface="Calibri"/>
                <a:ea typeface="Calibri"/>
                <a:cs typeface="Calibri"/>
                <a:sym typeface="Calibri"/>
              </a:rPr>
              <a:t> is going to be the set of cities on the map. The current state will be whatever city we're currently in.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will be the city that we want to end up in.  In this case, Bucharest.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a:t>
            </a:r>
            <a:r>
              <a:rPr lang="en-US" sz="1200" b="1" i="0" u="none" strike="noStrike" cap="none" dirty="0">
                <a:solidFill>
                  <a:schemeClr val="dk1"/>
                </a:solidFill>
                <a:effectLst/>
                <a:latin typeface="Calibri"/>
                <a:ea typeface="Calibri"/>
                <a:cs typeface="Calibri"/>
                <a:sym typeface="Calibri"/>
              </a:rPr>
              <a:t>actions</a:t>
            </a:r>
            <a:r>
              <a:rPr lang="en-US" sz="1200" b="0" i="0" u="none" strike="noStrike" cap="none" dirty="0">
                <a:solidFill>
                  <a:schemeClr val="dk1"/>
                </a:solidFill>
                <a:effectLst/>
                <a:latin typeface="Calibri"/>
                <a:ea typeface="Calibri"/>
                <a:cs typeface="Calibri"/>
                <a:sym typeface="Calibri"/>
              </a:rPr>
              <a:t> are going to be to drive from one city to another, provided that they're connected in this graph.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a:t>
            </a:r>
            <a:r>
              <a:rPr lang="en-US" sz="1200" b="1" i="0" u="none" strike="noStrike" cap="none" dirty="0">
                <a:solidFill>
                  <a:schemeClr val="dk1"/>
                </a:solidFill>
                <a:effectLst/>
                <a:latin typeface="Calibri"/>
                <a:ea typeface="Calibri"/>
                <a:cs typeface="Calibri"/>
                <a:sym typeface="Calibri"/>
              </a:rPr>
              <a:t> solution</a:t>
            </a:r>
            <a:r>
              <a:rPr lang="en-US" sz="1200" b="0" i="0" u="none" strike="noStrike" cap="none" dirty="0">
                <a:solidFill>
                  <a:schemeClr val="dk1"/>
                </a:solidFill>
                <a:effectLst/>
                <a:latin typeface="Calibri"/>
                <a:ea typeface="Calibri"/>
                <a:cs typeface="Calibri"/>
                <a:sym typeface="Calibri"/>
              </a:rPr>
              <a:t> is going to be a sequence of actions that we take in order to get from our initial state of Iran, to our final state, our goal, state of Bucharest.  We can represent the solution as a list of cities that we travel through.</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Then finally, we need to define a </a:t>
            </a:r>
            <a:r>
              <a:rPr lang="en-US" sz="1200" b="1" i="0" u="none" strike="noStrike" cap="none" dirty="0">
                <a:solidFill>
                  <a:schemeClr val="dk1"/>
                </a:solidFill>
                <a:effectLst/>
                <a:latin typeface="Calibri"/>
                <a:ea typeface="Calibri"/>
                <a:cs typeface="Calibri"/>
                <a:sym typeface="Calibri"/>
              </a:rPr>
              <a:t>performance measure </a:t>
            </a:r>
            <a:r>
              <a:rPr lang="en-US" sz="1200" b="0" i="0" u="none" strike="noStrike" cap="none" dirty="0">
                <a:solidFill>
                  <a:schemeClr val="dk1"/>
                </a:solidFill>
                <a:effectLst/>
                <a:latin typeface="Calibri"/>
                <a:ea typeface="Calibri"/>
                <a:cs typeface="Calibri"/>
                <a:sym typeface="Calibri"/>
              </a:rPr>
              <a:t>for the map navigation problem. We will want to minimize something, like the travel time or the distance. </a:t>
            </a:r>
          </a:p>
          <a:p>
            <a:pPr rtl="0"/>
            <a:br>
              <a:rPr lang="en-US" sz="1200" b="0" i="0" u="none" strike="noStrike" cap="none" dirty="0">
                <a:solidFill>
                  <a:schemeClr val="dk1"/>
                </a:solidFill>
                <a:effectLst/>
                <a:latin typeface="Calibri"/>
                <a:ea typeface="Calibri"/>
                <a:cs typeface="Calibri"/>
                <a:sym typeface="Calibri"/>
              </a:rPr>
            </a:br>
            <a:r>
              <a:rPr lang="en-US" sz="1200" b="0" i="1" u="none" strike="noStrike" cap="none" dirty="0">
                <a:solidFill>
                  <a:schemeClr val="dk1"/>
                </a:solidFill>
                <a:effectLst/>
                <a:latin typeface="Calibri"/>
                <a:ea typeface="Calibri"/>
                <a:cs typeface="Calibri"/>
                <a:sym typeface="Calibri"/>
              </a:rPr>
              <a:t>Finding the solution to our holiday in Romania is a matter of applying an algorithm that will find the shortest path from Arad to Bucharest.  This is similar to what happens when you get directions in Google maps. It's going to apply the same algorithms that we're learning about.   The only thing that makes Google maps any more complicated than our problem is having to account for factors that can affect the duration of travel along a certain segment of road, which vary based on heavy traffic or accidents. The shortest paths search algorithms that we will develop are identical to what Google Maps uses.</a:t>
            </a:r>
            <a:endParaRPr lang="en-US" sz="1200" b="0" i="0" u="none" strike="noStrike" cap="none" dirty="0">
              <a:solidFill>
                <a:schemeClr val="dk1"/>
              </a:solidFill>
              <a:effectLst/>
              <a:latin typeface="Calibri"/>
              <a:ea typeface="Calibri"/>
              <a:cs typeface="Calibri"/>
              <a:sym typeface="Calibri"/>
            </a:endParaRP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8-puzzle and map navigation seem like totally different problems, </a:t>
            </a:r>
            <a:r>
              <a:rPr lang="en-US" sz="1200" b="1" i="0" u="none" strike="noStrike" cap="none" dirty="0">
                <a:solidFill>
                  <a:schemeClr val="dk1"/>
                </a:solidFill>
                <a:effectLst/>
                <a:latin typeface="Calibri"/>
                <a:ea typeface="Calibri"/>
                <a:cs typeface="Calibri"/>
                <a:sym typeface="Calibri"/>
              </a:rPr>
              <a:t>but</a:t>
            </a:r>
            <a:r>
              <a:rPr lang="en-US" sz="1200" b="0" i="0" u="none" strike="noStrike" cap="none" dirty="0">
                <a:solidFill>
                  <a:schemeClr val="dk1"/>
                </a:solidFill>
                <a:effectLst/>
                <a:latin typeface="Calibri"/>
                <a:ea typeface="Calibri"/>
                <a:cs typeface="Calibri"/>
                <a:sym typeface="Calibri"/>
              </a:rPr>
              <a:t> that can </a:t>
            </a:r>
            <a:r>
              <a:rPr lang="en-US" sz="1200" b="1" i="0" u="none" strike="noStrike" cap="none" dirty="0">
                <a:solidFill>
                  <a:schemeClr val="dk1"/>
                </a:solidFill>
                <a:effectLst/>
                <a:latin typeface="Calibri"/>
                <a:ea typeface="Calibri"/>
                <a:cs typeface="Calibri"/>
                <a:sym typeface="Calibri"/>
              </a:rPr>
              <a:t>both</a:t>
            </a:r>
            <a:r>
              <a:rPr lang="en-US" sz="1200" b="0" i="0" u="none" strike="noStrike" cap="none" dirty="0">
                <a:solidFill>
                  <a:schemeClr val="dk1"/>
                </a:solidFill>
                <a:effectLst/>
                <a:latin typeface="Calibri"/>
                <a:ea typeface="Calibri"/>
                <a:cs typeface="Calibri"/>
                <a:sym typeface="Calibri"/>
              </a:rPr>
              <a:t> be formulated as search problems.  As a result, we we can apply exactly the same algorithms to solve them.</a:t>
            </a:r>
          </a:p>
          <a:p>
            <a:br>
              <a:rPr lang="en-US" dirty="0"/>
            </a:br>
            <a:br>
              <a:rPr lang="en-US" dirty="0"/>
            </a:b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62:notes"/>
          <p:cNvSpPr txBox="1">
            <a:spLocks noGrp="1"/>
          </p:cNvSpPr>
          <p:nvPr>
            <p:ph type="body" idx="1"/>
          </p:nvPr>
        </p:nvSpPr>
        <p:spPr>
          <a:xfrm>
            <a:off x="960120" y="3474720"/>
            <a:ext cx="7680960" cy="329184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a:p>
        </p:txBody>
      </p:sp>
      <p:sp>
        <p:nvSpPr>
          <p:cNvPr id="655" name="Google Shape;655;p62:notes"/>
          <p:cNvSpPr>
            <a:spLocks noGrp="1" noRot="1" noChangeAspect="1"/>
          </p:cNvSpPr>
          <p:nvPr>
            <p:ph type="sldImg" idx="2"/>
          </p:nvPr>
        </p:nvSpPr>
        <p:spPr>
          <a:xfrm>
            <a:off x="2362200" y="549275"/>
            <a:ext cx="48768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300"/>
              <a:buNone/>
            </a:pPr>
            <a:fld id="{00000000-1234-1234-1234-123412341234}" type="slidenum">
              <a:rPr lang="en-US" sz="1300" b="0" i="0" u="none" strike="noStrike" cap="none">
                <a:solidFill>
                  <a:schemeClr val="dk1"/>
                </a:solidFill>
                <a:latin typeface="Times"/>
                <a:ea typeface="Times"/>
                <a:cs typeface="Times"/>
                <a:sym typeface="Times"/>
              </a:rPr>
              <a:t>9</a:t>
            </a:fld>
            <a:endParaRPr sz="1300" b="0" i="0" u="none" strike="noStrike" cap="none">
              <a:solidFill>
                <a:schemeClr val="dk1"/>
              </a:solidFill>
              <a:latin typeface="Times"/>
              <a:ea typeface="Times"/>
              <a:cs typeface="Times"/>
              <a:sym typeface="Times"/>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Puzzles are an interesting challenge problem for artificial intelligence, since they are fully observable and deterministic, and can be formulated as search problems.</a:t>
            </a:r>
          </a:p>
          <a:p>
            <a:pPr algn="just"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It's useful to look at puzzles as a starting point, since they allow us to very clearly mathematically define the different elements  that play a role in search problems.</a:t>
            </a:r>
          </a:p>
          <a:p>
            <a:endParaRPr lang="en-US" dirty="0"/>
          </a:p>
          <a:p>
            <a:pPr rtl="0"/>
            <a:r>
              <a:rPr lang="en-US" sz="1200" b="0" i="0" u="none" strike="noStrike" cap="none" dirty="0">
                <a:solidFill>
                  <a:schemeClr val="dk1"/>
                </a:solidFill>
                <a:effectLst/>
                <a:latin typeface="Calibri"/>
                <a:ea typeface="Calibri"/>
                <a:cs typeface="Calibri"/>
                <a:sym typeface="Calibri"/>
              </a:rPr>
              <a:t>[8-puzzle]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running example that we’ll use is sliding tile puzzles.  This instance of the sliding puzzle is called the eight puzzle.  It consists of a 3 by 3 grid, with numbered tiles labeled 1 through 8, and a blank square in the ninth position on the grid.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puzzle, we will pick a series of moves to shift the tiles from their initial configuration onto the </a:t>
            </a:r>
            <a:r>
              <a:rPr lang="en-US" sz="1200" b="1" i="0" u="none" strike="noStrike" cap="none" dirty="0">
                <a:solidFill>
                  <a:schemeClr val="dk1"/>
                </a:solidFill>
                <a:effectLst/>
                <a:latin typeface="Calibri"/>
                <a:ea typeface="Calibri"/>
                <a:cs typeface="Calibri"/>
                <a:sym typeface="Calibri"/>
              </a:rPr>
              <a:t>goal state</a:t>
            </a:r>
            <a:r>
              <a:rPr lang="en-US" sz="1200" b="0" i="0" u="none" strike="noStrike" cap="none" dirty="0">
                <a:solidFill>
                  <a:schemeClr val="dk1"/>
                </a:solidFill>
                <a:effectLst/>
                <a:latin typeface="Calibri"/>
                <a:ea typeface="Calibri"/>
                <a:cs typeface="Calibri"/>
                <a:sym typeface="Calibri"/>
              </a:rPr>
              <a:t>, where tiles are arranged in increasing numeric order from one to eight.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[states]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One important part of formulating search problems is to define a </a:t>
            </a:r>
            <a:r>
              <a:rPr lang="en-US" sz="1200" b="1" i="0" u="none" strike="noStrike" cap="none" dirty="0">
                <a:solidFill>
                  <a:schemeClr val="dk1"/>
                </a:solidFill>
                <a:effectLst/>
                <a:latin typeface="Calibri"/>
                <a:ea typeface="Calibri"/>
                <a:cs typeface="Calibri"/>
                <a:sym typeface="Calibri"/>
              </a:rPr>
              <a:t>set of possible states</a:t>
            </a:r>
            <a:r>
              <a:rPr lang="en-US" sz="1200" b="0" i="0" u="none" strike="noStrike" cap="none" dirty="0">
                <a:solidFill>
                  <a:schemeClr val="dk1"/>
                </a:solidFill>
                <a:effectLst/>
                <a:latin typeface="Calibri"/>
                <a:ea typeface="Calibri"/>
                <a:cs typeface="Calibri"/>
                <a:sym typeface="Calibri"/>
              </a:rPr>
              <a:t>. The states for this puzzle game are the set possible configurations of puzzle pieces, meaning  all possible orders of those 8 tiles plus the blank space.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[actions]</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all search problems, we're going to define a set of </a:t>
            </a:r>
            <a:r>
              <a:rPr lang="en-US" sz="1200" b="1" i="0" u="none" strike="noStrike" cap="none" dirty="0">
                <a:solidFill>
                  <a:schemeClr val="dk1"/>
                </a:solidFill>
                <a:effectLst/>
                <a:latin typeface="Calibri"/>
                <a:ea typeface="Calibri"/>
                <a:cs typeface="Calibri"/>
                <a:sym typeface="Calibri"/>
              </a:rPr>
              <a:t>actions</a:t>
            </a:r>
            <a:r>
              <a:rPr lang="en-US" sz="1200" b="0" i="0" u="none" strike="noStrike" cap="none" dirty="0">
                <a:solidFill>
                  <a:schemeClr val="dk1"/>
                </a:solidFill>
                <a:effectLst/>
                <a:latin typeface="Calibri"/>
                <a:ea typeface="Calibri"/>
                <a:cs typeface="Calibri"/>
                <a:sym typeface="Calibri"/>
              </a:rPr>
              <a:t> that are possible to move from one state to another state.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this case, the actions are going to be sliding a tile, but it's equally good to think about it as moving the blank space.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When it’s in the center of the grid, the blank space can be moved to the left or to the right or up or down. When that blank space is on a side or in a corner, we have a smaller number of actions, but the maximum possible actions that we're going to have is 4: up, down, left, right.</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[performance measure]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module 1, we discussed how rational agents attempt to maximize a performance measure.</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In search problems, we will use performance measures to determine whether a solution that takes us to the goal state is better than another solution that takes us to a goal state.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The performance measure will allow us to answer, how good are we at solving this puzzle? Clearly we'd like to solve it in the </a:t>
            </a:r>
            <a:r>
              <a:rPr lang="en-US" sz="1200" b="1" i="0" u="none" strike="noStrike" cap="none" dirty="0">
                <a:solidFill>
                  <a:schemeClr val="dk1"/>
                </a:solidFill>
                <a:effectLst/>
                <a:latin typeface="Calibri"/>
                <a:ea typeface="Calibri"/>
                <a:cs typeface="Calibri"/>
                <a:sym typeface="Calibri"/>
              </a:rPr>
              <a:t>fewest possible moves</a:t>
            </a:r>
            <a:r>
              <a:rPr lang="en-US" sz="1200" b="0" i="0" u="none" strike="noStrike" cap="none" dirty="0">
                <a:solidFill>
                  <a:schemeClr val="dk1"/>
                </a:solidFill>
                <a:effectLst/>
                <a:latin typeface="Calibri"/>
                <a:ea typeface="Calibri"/>
                <a:cs typeface="Calibri"/>
                <a:sym typeface="Calibri"/>
              </a:rPr>
              <a:t> because that's going to be the one where we beat our friends by solving the puzzle more quickly.  Rather than maximizing the performance measure, we’re going to minimize the cost.  In 8 puzzle, each action has a </a:t>
            </a:r>
            <a:r>
              <a:rPr lang="en-US" sz="1200" b="1" i="0" u="none" strike="noStrike" cap="none" dirty="0">
                <a:solidFill>
                  <a:schemeClr val="dk1"/>
                </a:solidFill>
                <a:effectLst/>
                <a:latin typeface="Calibri"/>
                <a:ea typeface="Calibri"/>
                <a:cs typeface="Calibri"/>
                <a:sym typeface="Calibri"/>
              </a:rPr>
              <a:t>unit cost</a:t>
            </a:r>
            <a:r>
              <a:rPr lang="en-US" sz="1200" b="0" i="0" u="none" strike="noStrike" cap="none" dirty="0">
                <a:solidFill>
                  <a:schemeClr val="dk1"/>
                </a:solidFill>
                <a:effectLst/>
                <a:latin typeface="Calibri"/>
                <a:ea typeface="Calibri"/>
                <a:cs typeface="Calibri"/>
                <a:sym typeface="Calibri"/>
              </a:rPr>
              <a:t>, meaning that moving left costs the same as moving right or up or down.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[solution]</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Finally, </a:t>
            </a:r>
            <a:r>
              <a:rPr lang="en-US" sz="1200" b="1" i="0" u="none" strike="noStrike" cap="none" dirty="0">
                <a:solidFill>
                  <a:schemeClr val="dk1"/>
                </a:solidFill>
                <a:effectLst/>
                <a:latin typeface="Calibri"/>
                <a:ea typeface="Calibri"/>
                <a:cs typeface="Calibri"/>
                <a:sym typeface="Calibri"/>
              </a:rPr>
              <a:t>a solution </a:t>
            </a:r>
            <a:r>
              <a:rPr lang="en-US" sz="1200" b="0" i="0" u="none" strike="noStrike" cap="none" dirty="0">
                <a:solidFill>
                  <a:schemeClr val="dk1"/>
                </a:solidFill>
                <a:effectLst/>
                <a:latin typeface="Calibri"/>
                <a:ea typeface="Calibri"/>
                <a:cs typeface="Calibri"/>
                <a:sym typeface="Calibri"/>
              </a:rPr>
              <a:t>to a search problem is going to be a sequence of actions from the start state to the goal state. In this case, we can represent the sequence of actions by saying which tile moved at each step in time.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8-Puzzle is one example of a task that we can formulate as a search problem. </a:t>
            </a:r>
          </a:p>
          <a:p>
            <a:pPr rtl="0"/>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A seemingly unrelated task that can also be formulated as a search problem is the task of navigating a map.</a:t>
            </a:r>
          </a:p>
          <a:p>
            <a:br>
              <a:rPr lang="en-US" dirty="0"/>
            </a:br>
            <a:br>
              <a:rPr lang="en-US" dirty="0"/>
            </a:br>
            <a:endParaRPr lang="en-US" dirty="0"/>
          </a:p>
          <a:p>
            <a:br>
              <a:rPr lang="en-US" dirty="0"/>
            </a:br>
            <a:r>
              <a:rPr lang="en-US"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Sometimes a performance measure can be formulated in whether an agent satisfies a goal.</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This Is called a sliding block puzzle.  This instance is an 8-puzzle.</a:t>
            </a:r>
            <a:endParaRPr dirty="0"/>
          </a:p>
          <a:p>
            <a:pPr marL="0" lvl="0" indent="0" algn="l" rtl="0">
              <a:lnSpc>
                <a:spcPct val="100000"/>
              </a:lnSpc>
              <a:spcBef>
                <a:spcPts val="0"/>
              </a:spcBef>
              <a:spcAft>
                <a:spcPts val="0"/>
              </a:spcAft>
              <a:buSzPts val="1400"/>
              <a:buNone/>
            </a:pPr>
            <a:r>
              <a:rPr lang="en-US" dirty="0"/>
              <a:t>9! = 362880 possible  configurations (half of them are legal 181k)</a:t>
            </a:r>
            <a:endParaRPr dirty="0"/>
          </a:p>
          <a:p>
            <a:pPr marL="0" lvl="0" indent="0" algn="l" rtl="0">
              <a:lnSpc>
                <a:spcPct val="100000"/>
              </a:lnSpc>
              <a:spcBef>
                <a:spcPts val="0"/>
              </a:spcBef>
              <a:spcAft>
                <a:spcPts val="0"/>
              </a:spcAft>
              <a:buSzPts val="1400"/>
              <a:buNone/>
            </a:pPr>
            <a:r>
              <a:rPr lang="en-US" dirty="0"/>
              <a:t>Family of sliding block puzzles are NP complete.  15 block puzzle (4x4 board has  16! = 20 trillion).</a:t>
            </a:r>
            <a:endParaRPr dirty="0"/>
          </a:p>
          <a:p>
            <a:pPr marL="0" lvl="0" indent="0" algn="l" rtl="0">
              <a:lnSpc>
                <a:spcPct val="100000"/>
              </a:lnSpc>
              <a:spcBef>
                <a:spcPts val="0"/>
              </a:spcBef>
              <a:spcAft>
                <a:spcPts val="0"/>
              </a:spcAft>
              <a:buSzPts val="1400"/>
              <a:buNone/>
            </a:pPr>
            <a:r>
              <a:rPr lang="en-US" dirty="0"/>
              <a:t>5x5 board has 10^25 states.  That’s 15 septillion (15 million billion billion).</a:t>
            </a: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5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6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6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pic>
        <p:nvPicPr>
          <p:cNvPr id="21" name="Google Shape;21;p49"/>
          <p:cNvPicPr preferRelativeResize="0"/>
          <p:nvPr/>
        </p:nvPicPr>
        <p:blipFill rotWithShape="1">
          <a:blip r:embed="rId2">
            <a:alphaModFix/>
          </a:blip>
          <a:srcRect l="11767" t="230" r="30884" b="-230"/>
          <a:stretch/>
        </p:blipFill>
        <p:spPr>
          <a:xfrm>
            <a:off x="6520550" y="0"/>
            <a:ext cx="5671450" cy="6591625"/>
          </a:xfrm>
          <a:prstGeom prst="rect">
            <a:avLst/>
          </a:prstGeom>
          <a:noFill/>
          <a:ln>
            <a:noFill/>
          </a:ln>
        </p:spPr>
      </p:pic>
      <p:sp>
        <p:nvSpPr>
          <p:cNvPr id="22" name="Google Shape;22;p49"/>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accent1"/>
              </a:buClr>
              <a:buSzPts val="6000"/>
              <a:buFont typeface="Open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9"/>
          <p:cNvSpPr txBox="1">
            <a:spLocks noGrp="1"/>
          </p:cNvSpPr>
          <p:nvPr>
            <p:ph type="subTitle" idx="1"/>
          </p:nvPr>
        </p:nvSpPr>
        <p:spPr>
          <a:xfrm>
            <a:off x="441132" y="4928747"/>
            <a:ext cx="6030168" cy="942601"/>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grpSp>
        <p:nvGrpSpPr>
          <p:cNvPr id="24" name="Google Shape;24;p49"/>
          <p:cNvGrpSpPr/>
          <p:nvPr/>
        </p:nvGrpSpPr>
        <p:grpSpPr>
          <a:xfrm>
            <a:off x="441132" y="802307"/>
            <a:ext cx="4244100" cy="996900"/>
            <a:chOff x="900898" y="880853"/>
            <a:chExt cx="4244100" cy="996900"/>
          </a:xfrm>
        </p:grpSpPr>
        <p:sp>
          <p:nvSpPr>
            <p:cNvPr id="25" name="Google Shape;25;p49"/>
            <p:cNvSpPr/>
            <p:nvPr/>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Open Sans"/>
                <a:buNone/>
              </a:pPr>
              <a:endParaRPr sz="1800" b="0" i="0" u="none" strike="noStrike" cap="none">
                <a:solidFill>
                  <a:schemeClr val="dk1"/>
                </a:solidFill>
                <a:latin typeface="Open Sans"/>
                <a:ea typeface="Open Sans"/>
                <a:cs typeface="Open Sans"/>
                <a:sym typeface="Open Sans"/>
              </a:endParaRPr>
            </a:p>
          </p:txBody>
        </p:sp>
        <p:sp>
          <p:nvSpPr>
            <p:cNvPr id="26" name="Google Shape;26;p49"/>
            <p:cNvSpPr txBox="1"/>
            <p:nvPr/>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dk1"/>
                  </a:solidFill>
                  <a:latin typeface="Open Sans SemiBold"/>
                  <a:ea typeface="Open Sans SemiBold"/>
                  <a:cs typeface="Open Sans SemiBold"/>
                  <a:sym typeface="Open Sans SemiBold"/>
                </a:rPr>
                <a:t> CIS 4210/5210:  </a:t>
              </a:r>
              <a:br>
                <a:rPr lang="en-US" sz="2300" b="0" i="0" u="none" strike="noStrike" cap="none" dirty="0">
                  <a:solidFill>
                    <a:schemeClr val="dk1"/>
                  </a:solidFill>
                  <a:latin typeface="Open Sans SemiBold"/>
                  <a:ea typeface="Open Sans SemiBold"/>
                  <a:cs typeface="Open Sans SemiBold"/>
                  <a:sym typeface="Open Sans SemiBold"/>
                </a:rPr>
              </a:br>
              <a:r>
                <a:rPr lang="en-US" sz="2300" b="0" i="0" u="none" strike="noStrike" cap="none" dirty="0">
                  <a:solidFill>
                    <a:schemeClr val="dk1"/>
                  </a:solidFill>
                  <a:latin typeface="Open Sans SemiBold"/>
                  <a:ea typeface="Open Sans SemiBold"/>
                  <a:cs typeface="Open Sans SemiBold"/>
                  <a:sym typeface="Open Sans SemiBold"/>
                </a:rPr>
                <a:t> ARTIFICIAL INTELLIGENCE </a:t>
              </a:r>
              <a:endParaRPr sz="1300" b="0" i="0" u="none" strike="noStrike" cap="none" dirty="0">
                <a:solidFill>
                  <a:schemeClr val="dk1"/>
                </a:solidFill>
                <a:latin typeface="Open Sans SemiBold"/>
                <a:ea typeface="Open Sans SemiBold"/>
                <a:cs typeface="Open Sans SemiBold"/>
                <a:sym typeface="Open Sans SemiBold"/>
              </a:endParaRPr>
            </a:p>
          </p:txBody>
        </p:sp>
      </p:grpSp>
      <p:sp>
        <p:nvSpPr>
          <p:cNvPr id="27" name="Google Shape;27;p49"/>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 name="Google Shape;28;p49"/>
          <p:cNvPicPr preferRelativeResize="0"/>
          <p:nvPr/>
        </p:nvPicPr>
        <p:blipFill rotWithShape="1">
          <a:blip r:embed="rId3">
            <a:alphaModFix/>
          </a:blip>
          <a:srcRect r="-12319"/>
          <a:stretch/>
        </p:blipFill>
        <p:spPr>
          <a:xfrm>
            <a:off x="218075" y="6016887"/>
            <a:ext cx="2244059" cy="695625"/>
          </a:xfrm>
          <a:prstGeom prst="rect">
            <a:avLst/>
          </a:prstGeom>
          <a:noFill/>
          <a:ln>
            <a:noFill/>
          </a:ln>
          <a:effectLst>
            <a:outerShdw blurRad="985838" dist="28575" algn="bl" rotWithShape="0">
              <a:srgbClr val="000000">
                <a:alpha val="85098"/>
              </a:srgbClr>
            </a:outerShdw>
          </a:effectLst>
        </p:spPr>
      </p:pic>
      <p:pic>
        <p:nvPicPr>
          <p:cNvPr id="29" name="Google Shape;29;p49"/>
          <p:cNvPicPr preferRelativeResize="0"/>
          <p:nvPr/>
        </p:nvPicPr>
        <p:blipFill rotWithShape="1">
          <a:blip r:embed="rId4">
            <a:alphaModFix/>
          </a:blip>
          <a:src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784273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5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53"/>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07357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Title and Content over Text">
    <p:spTree>
      <p:nvGrpSpPr>
        <p:cNvPr id="1" name="Shape 54"/>
        <p:cNvGrpSpPr/>
        <p:nvPr/>
      </p:nvGrpSpPr>
      <p:grpSpPr>
        <a:xfrm>
          <a:off x="0" y="0"/>
          <a:ext cx="0" cy="0"/>
          <a:chOff x="0" y="0"/>
          <a:chExt cx="0" cy="0"/>
        </a:xfrm>
      </p:grpSpPr>
      <p:sp>
        <p:nvSpPr>
          <p:cNvPr id="55" name="Google Shape;55;p54"/>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4"/>
          <p:cNvSpPr txBox="1">
            <a:spLocks noGrp="1"/>
          </p:cNvSpPr>
          <p:nvPr>
            <p:ph type="body" idx="1"/>
          </p:nvPr>
        </p:nvSpPr>
        <p:spPr>
          <a:xfrm>
            <a:off x="914400" y="12954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54"/>
          <p:cNvSpPr txBox="1">
            <a:spLocks noGrp="1"/>
          </p:cNvSpPr>
          <p:nvPr>
            <p:ph type="body" idx="2"/>
          </p:nvPr>
        </p:nvSpPr>
        <p:spPr>
          <a:xfrm>
            <a:off x="914400" y="3657600"/>
            <a:ext cx="10363200" cy="2209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4"/>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4"/>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5084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1"/>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1"/>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
        <p:cNvGrpSpPr/>
        <p:nvPr/>
      </p:nvGrpSpPr>
      <p:grpSpPr>
        <a:xfrm>
          <a:off x="0" y="0"/>
          <a:ext cx="0" cy="0"/>
          <a:chOff x="0" y="0"/>
          <a:chExt cx="0" cy="0"/>
        </a:xfrm>
      </p:grpSpPr>
      <p:sp>
        <p:nvSpPr>
          <p:cNvPr id="44" name="Google Shape;44;p5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2"/>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2"/>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55"/>
          <p:cNvSpPr/>
          <p:nvPr/>
        </p:nvSpPr>
        <p:spPr>
          <a:xfrm>
            <a:off x="11543071" y="0"/>
            <a:ext cx="648929" cy="410988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56"/>
          <p:cNvSpPr txBox="1">
            <a:spLocks noGrp="1"/>
          </p:cNvSpPr>
          <p:nvPr>
            <p:ph type="title"/>
          </p:nvPr>
        </p:nvSpPr>
        <p:spPr>
          <a:xfrm>
            <a:off x="914400" y="609600"/>
            <a:ext cx="10363200" cy="45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6"/>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6"/>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r>
              <a:rPr lang="en-US"/>
              <a:t>       </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5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5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5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5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5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57"/>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5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5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3200"/>
              <a:buFont typeface="Open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5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87" name="Google Shape;87;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8" name="Google Shape;88;p59"/>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0" name="Google Shape;90;p59"/>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6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0"/>
          <p:cNvSpPr txBox="1">
            <a:spLocks noGrp="1"/>
          </p:cNvSpPr>
          <p:nvPr>
            <p:ph type="body" idx="1"/>
          </p:nvPr>
        </p:nvSpPr>
        <p:spPr>
          <a:xfrm rot="5400000">
            <a:off x="3260555" y="-1512335"/>
            <a:ext cx="4793836"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60"/>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6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0"/>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p:nvPr/>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48"/>
          <p:cNvPicPr preferRelativeResize="0"/>
          <p:nvPr/>
        </p:nvPicPr>
        <p:blipFill rotWithShape="1">
          <a:blip r:embed="rId15">
            <a:alphaModFix/>
          </a:blip>
          <a:srcRect/>
          <a:stretch/>
        </p:blipFill>
        <p:spPr>
          <a:xfrm>
            <a:off x="53875" y="6501549"/>
            <a:ext cx="1780175" cy="341200"/>
          </a:xfrm>
          <a:prstGeom prst="rect">
            <a:avLst/>
          </a:prstGeom>
          <a:noFill/>
          <a:ln>
            <a:noFill/>
          </a:ln>
        </p:spPr>
      </p:pic>
      <p:sp>
        <p:nvSpPr>
          <p:cNvPr id="12" name="Google Shape;12;p4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3200"/>
              <a:buFont typeface="Open Sans"/>
              <a:buNone/>
              <a:defRPr sz="32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4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48"/>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
        <p:nvSpPr>
          <p:cNvPr id="15" name="Google Shape;15;p4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6" name="Google Shape;16;p48"/>
          <p:cNvGrpSpPr/>
          <p:nvPr/>
        </p:nvGrpSpPr>
        <p:grpSpPr>
          <a:xfrm>
            <a:off x="11601300" y="0"/>
            <a:ext cx="593325" cy="3948265"/>
            <a:chOff x="11601300" y="0"/>
            <a:chExt cx="593325" cy="3948265"/>
          </a:xfrm>
        </p:grpSpPr>
        <p:pic>
          <p:nvPicPr>
            <p:cNvPr id="17" name="Google Shape;17;p48"/>
            <p:cNvPicPr preferRelativeResize="0"/>
            <p:nvPr/>
          </p:nvPicPr>
          <p:blipFill rotWithShape="1">
            <a:blip r:embed="rId16">
              <a:alphaModFix/>
            </a:blip>
            <a:srcRect b="-231"/>
            <a:stretch/>
          </p:blipFill>
          <p:spPr>
            <a:xfrm>
              <a:off x="11603925" y="0"/>
              <a:ext cx="590700" cy="3772950"/>
            </a:xfrm>
            <a:prstGeom prst="rect">
              <a:avLst/>
            </a:prstGeom>
            <a:noFill/>
            <a:ln>
              <a:noFill/>
            </a:ln>
          </p:spPr>
        </p:pic>
        <p:sp>
          <p:nvSpPr>
            <p:cNvPr id="18" name="Google Shape;18;p48"/>
            <p:cNvSpPr/>
            <p:nvPr/>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19" name="Google Shape;19;p48"/>
          <p:cNvSpPr txBox="1">
            <a:spLocks noGrp="1"/>
          </p:cNvSpPr>
          <p:nvPr>
            <p:ph type="dt" idx="10"/>
          </p:nvPr>
        </p:nvSpPr>
        <p:spPr>
          <a:xfrm>
            <a:off x="2361077" y="6501551"/>
            <a:ext cx="87199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4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4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4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4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4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4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7bsEN8mwUB8"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Problems</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
        <p:nvSpPr>
          <p:cNvPr id="3" name="Google Shape;295;p20">
            <a:extLst>
              <a:ext uri="{FF2B5EF4-FFF2-40B4-BE49-F238E27FC236}">
                <a16:creationId xmlns:a16="http://schemas.microsoft.com/office/drawing/2014/main" id="{4B46F6F0-8B86-6FE6-08A5-0BD915F3802D}"/>
              </a:ext>
            </a:extLst>
          </p:cNvPr>
          <p:cNvSpPr/>
          <p:nvPr/>
        </p:nvSpPr>
        <p:spPr>
          <a:xfrm>
            <a:off x="4848528" y="3742196"/>
            <a:ext cx="4788882" cy="2302155"/>
          </a:xfrm>
          <a:prstGeom prst="wedgeRoundRectCallout">
            <a:avLst>
              <a:gd name="adj1" fmla="val 66411"/>
              <a:gd name="adj2" fmla="val -3954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Read the AIMA textbook Chapter 3 “Problem Solving by Search” (Sections 3.1-3.4).  </a:t>
            </a:r>
            <a:br>
              <a:rPr lang="en-US" sz="2500" b="1" dirty="0">
                <a:solidFill>
                  <a:schemeClr val="dk1"/>
                </a:solidFill>
                <a:latin typeface="Open Sans"/>
                <a:ea typeface="Open Sans"/>
                <a:cs typeface="Open Sans"/>
                <a:sym typeface="Open Sans"/>
              </a:rPr>
            </a:br>
            <a:r>
              <a:rPr lang="en-US" sz="2500" b="1" dirty="0">
                <a:solidFill>
                  <a:schemeClr val="dk1"/>
                </a:solidFill>
                <a:latin typeface="Open Sans"/>
                <a:ea typeface="Open Sans"/>
                <a:cs typeface="Open Sans"/>
                <a:sym typeface="Open Sans"/>
              </a:rPr>
              <a:t>Quiz on Canvas due by Sunday.</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FAD27C82-0CA5-3CEE-E187-8677E6476EAB}"/>
              </a:ext>
            </a:extLst>
          </p:cNvPr>
          <p:cNvSpPr/>
          <p:nvPr/>
        </p:nvSpPr>
        <p:spPr>
          <a:xfrm>
            <a:off x="7746094" y="156274"/>
            <a:ext cx="3681412" cy="1225999"/>
          </a:xfrm>
          <a:prstGeom prst="wedgeRoundRectCallout">
            <a:avLst>
              <a:gd name="adj1" fmla="val 33131"/>
              <a:gd name="adj2" fmla="val 18385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HW1 is due tonight</a:t>
            </a:r>
            <a:endParaRPr sz="2500" b="1" dirty="0">
              <a:solidFill>
                <a:schemeClr val="dk1"/>
              </a:solidFill>
              <a:latin typeface="Open Sans"/>
              <a:ea typeface="Open Sans"/>
              <a:cs typeface="Open Sans"/>
              <a:sym typeface="Open Sans"/>
            </a:endParaRPr>
          </a:p>
        </p:txBody>
      </p:sp>
      <p:sp>
        <p:nvSpPr>
          <p:cNvPr id="2" name="Google Shape;295;p20">
            <a:extLst>
              <a:ext uri="{FF2B5EF4-FFF2-40B4-BE49-F238E27FC236}">
                <a16:creationId xmlns:a16="http://schemas.microsoft.com/office/drawing/2014/main" id="{0EF8674C-E661-B5C0-D2F0-A4B3DC6696C3}"/>
              </a:ext>
            </a:extLst>
          </p:cNvPr>
          <p:cNvSpPr/>
          <p:nvPr/>
        </p:nvSpPr>
        <p:spPr>
          <a:xfrm>
            <a:off x="5402263" y="1707417"/>
            <a:ext cx="3681412" cy="1225999"/>
          </a:xfrm>
          <a:prstGeom prst="wedgeRoundRectCallout">
            <a:avLst>
              <a:gd name="adj1" fmla="val 84361"/>
              <a:gd name="adj2" fmla="val 5769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Optional HW2 Recitation on Wednesday 8-9pm</a:t>
            </a:r>
            <a:endParaRPr sz="2500" b="1" dirty="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Why do we care about search?  Doesn’t </a:t>
            </a:r>
            <a:r>
              <a:rPr lang="en-US" dirty="0" err="1">
                <a:solidFill>
                  <a:schemeClr val="lt1"/>
                </a:solidFill>
              </a:rPr>
              <a:t>ChatGPT</a:t>
            </a:r>
            <a:r>
              <a:rPr lang="en-US" dirty="0">
                <a:solidFill>
                  <a:schemeClr val="lt1"/>
                </a:solidFill>
              </a:rPr>
              <a:t> solve everything?</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solidFill>
                  <a:srgbClr val="D8D8D8"/>
                </a:solidFill>
              </a:rPr>
              <a:t>Opinions and commentary from your Professor</a:t>
            </a:r>
            <a:endParaRPr dirty="0">
              <a:solidFill>
                <a:srgbClr val="D8D8D8"/>
              </a:solidFill>
            </a:endParaRPr>
          </a:p>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Tree>
    <p:extLst>
      <p:ext uri="{BB962C8B-B14F-4D97-AF65-F5344CB8AC3E}">
        <p14:creationId xmlns:p14="http://schemas.microsoft.com/office/powerpoint/2010/main" val="807973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F8E08-3D5E-A2F8-43D3-243F92B07643}"/>
              </a:ext>
            </a:extLst>
          </p:cNvPr>
          <p:cNvSpPr>
            <a:spLocks noGrp="1"/>
          </p:cNvSpPr>
          <p:nvPr>
            <p:ph type="title" idx="4294967295"/>
          </p:nvPr>
        </p:nvSpPr>
        <p:spPr>
          <a:xfrm>
            <a:off x="0" y="47625"/>
            <a:ext cx="10953750" cy="771525"/>
          </a:xfrm>
        </p:spPr>
        <p:txBody>
          <a:bodyPr/>
          <a:lstStyle/>
          <a:p>
            <a:r>
              <a:rPr lang="en-US" dirty="0"/>
              <a:t>What are Large Language Models?</a:t>
            </a:r>
          </a:p>
        </p:txBody>
      </p:sp>
      <p:sp>
        <p:nvSpPr>
          <p:cNvPr id="3" name="Slide Number Placeholder 2">
            <a:extLst>
              <a:ext uri="{FF2B5EF4-FFF2-40B4-BE49-F238E27FC236}">
                <a16:creationId xmlns:a16="http://schemas.microsoft.com/office/drawing/2014/main" id="{1AA5F567-C693-D954-7756-11CAA85B99FB}"/>
              </a:ext>
            </a:extLst>
          </p:cNvPr>
          <p:cNvSpPr>
            <a:spLocks noGrp="1"/>
          </p:cNvSpPr>
          <p:nvPr>
            <p:ph type="sldNum" idx="4294967295"/>
          </p:nvPr>
        </p:nvSpPr>
        <p:spPr>
          <a:xfrm>
            <a:off x="11536363" y="6381750"/>
            <a:ext cx="655637"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11</a:t>
            </a:fld>
            <a:endParaRPr lang="en-US"/>
          </a:p>
        </p:txBody>
      </p:sp>
      <p:pic>
        <p:nvPicPr>
          <p:cNvPr id="5" name="Picture 4" descr="Text, table&#10;&#10;Description automatically generated">
            <a:extLst>
              <a:ext uri="{FF2B5EF4-FFF2-40B4-BE49-F238E27FC236}">
                <a16:creationId xmlns:a16="http://schemas.microsoft.com/office/drawing/2014/main" id="{6B2551D6-D863-B81B-FFD9-9C0C69C0B835}"/>
              </a:ext>
            </a:extLst>
          </p:cNvPr>
          <p:cNvPicPr>
            <a:picLocks noChangeAspect="1"/>
          </p:cNvPicPr>
          <p:nvPr/>
        </p:nvPicPr>
        <p:blipFill>
          <a:blip r:embed="rId3"/>
          <a:stretch>
            <a:fillRect/>
          </a:stretch>
        </p:blipFill>
        <p:spPr>
          <a:xfrm>
            <a:off x="76200" y="819698"/>
            <a:ext cx="11903998" cy="605051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5257673F-B372-27F7-A43B-795A06C171A8}"/>
              </a:ext>
            </a:extLst>
          </p:cNvPr>
          <p:cNvPicPr>
            <a:picLocks noChangeAspect="1"/>
          </p:cNvPicPr>
          <p:nvPr/>
        </p:nvPicPr>
        <p:blipFill>
          <a:blip r:embed="rId4"/>
          <a:stretch>
            <a:fillRect/>
          </a:stretch>
        </p:blipFill>
        <p:spPr>
          <a:xfrm>
            <a:off x="2857080" y="2554550"/>
            <a:ext cx="3953413" cy="3116908"/>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39C8152B-6307-61A8-B16C-A9B58ECE7389}"/>
              </a:ext>
            </a:extLst>
          </p:cNvPr>
          <p:cNvSpPr txBox="1"/>
          <p:nvPr/>
        </p:nvSpPr>
        <p:spPr>
          <a:xfrm>
            <a:off x="1257301" y="846318"/>
            <a:ext cx="6128656" cy="430887"/>
          </a:xfrm>
          <a:prstGeom prst="rect">
            <a:avLst/>
          </a:prstGeom>
          <a:noFill/>
        </p:spPr>
        <p:txBody>
          <a:bodyPr wrap="square">
            <a:spAutoFit/>
          </a:bodyPr>
          <a:lstStyle/>
          <a:p>
            <a:r>
              <a:rPr lang="en-US" sz="2200" b="1" dirty="0">
                <a:latin typeface="Chalkduster" panose="03050602040202020205" pitchFamily="66" charset="77"/>
              </a:rPr>
              <a:t>Prompt</a:t>
            </a:r>
          </a:p>
        </p:txBody>
      </p:sp>
      <p:sp>
        <p:nvSpPr>
          <p:cNvPr id="11" name="TextBox 10">
            <a:extLst>
              <a:ext uri="{FF2B5EF4-FFF2-40B4-BE49-F238E27FC236}">
                <a16:creationId xmlns:a16="http://schemas.microsoft.com/office/drawing/2014/main" id="{5CDBB979-F1A5-97E0-9048-2E2A75FF8F9A}"/>
              </a:ext>
            </a:extLst>
          </p:cNvPr>
          <p:cNvSpPr txBox="1"/>
          <p:nvPr/>
        </p:nvSpPr>
        <p:spPr>
          <a:xfrm>
            <a:off x="9290958" y="756881"/>
            <a:ext cx="6128656" cy="430887"/>
          </a:xfrm>
          <a:prstGeom prst="rect">
            <a:avLst/>
          </a:prstGeom>
          <a:noFill/>
        </p:spPr>
        <p:txBody>
          <a:bodyPr wrap="square">
            <a:spAutoFit/>
          </a:bodyPr>
          <a:lstStyle/>
          <a:p>
            <a:r>
              <a:rPr lang="en-US" sz="2200" b="1" dirty="0">
                <a:latin typeface="Chalkduster" panose="03050602040202020205" pitchFamily="66" charset="77"/>
              </a:rPr>
              <a:t>Completion</a:t>
            </a:r>
          </a:p>
        </p:txBody>
      </p:sp>
    </p:spTree>
    <p:extLst>
      <p:ext uri="{BB962C8B-B14F-4D97-AF65-F5344CB8AC3E}">
        <p14:creationId xmlns:p14="http://schemas.microsoft.com/office/powerpoint/2010/main" val="93917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F8E08-3D5E-A2F8-43D3-243F92B07643}"/>
              </a:ext>
            </a:extLst>
          </p:cNvPr>
          <p:cNvSpPr>
            <a:spLocks noGrp="1"/>
          </p:cNvSpPr>
          <p:nvPr>
            <p:ph type="title" idx="4294967295"/>
          </p:nvPr>
        </p:nvSpPr>
        <p:spPr>
          <a:xfrm>
            <a:off x="0" y="365125"/>
            <a:ext cx="10953750" cy="771525"/>
          </a:xfrm>
        </p:spPr>
        <p:txBody>
          <a:bodyPr/>
          <a:lstStyle/>
          <a:p>
            <a:r>
              <a:rPr lang="en-US" dirty="0"/>
              <a:t>What are Large Language Models?</a:t>
            </a:r>
          </a:p>
        </p:txBody>
      </p:sp>
      <p:sp>
        <p:nvSpPr>
          <p:cNvPr id="3" name="Slide Number Placeholder 2">
            <a:extLst>
              <a:ext uri="{FF2B5EF4-FFF2-40B4-BE49-F238E27FC236}">
                <a16:creationId xmlns:a16="http://schemas.microsoft.com/office/drawing/2014/main" id="{1AA5F567-C693-D954-7756-11CAA85B99FB}"/>
              </a:ext>
            </a:extLst>
          </p:cNvPr>
          <p:cNvSpPr>
            <a:spLocks noGrp="1"/>
          </p:cNvSpPr>
          <p:nvPr>
            <p:ph type="sldNum" idx="4294967295"/>
          </p:nvPr>
        </p:nvSpPr>
        <p:spPr>
          <a:xfrm>
            <a:off x="11536363" y="6381750"/>
            <a:ext cx="655637"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12</a:t>
            </a:fld>
            <a:endParaRPr lang="en-US"/>
          </a:p>
        </p:txBody>
      </p:sp>
      <p:pic>
        <p:nvPicPr>
          <p:cNvPr id="6" name="Picture 5" descr="Text&#10;&#10;Description automatically generated">
            <a:extLst>
              <a:ext uri="{FF2B5EF4-FFF2-40B4-BE49-F238E27FC236}">
                <a16:creationId xmlns:a16="http://schemas.microsoft.com/office/drawing/2014/main" id="{4D86CA9D-407F-4BF2-C06E-E801FA1DD77E}"/>
              </a:ext>
            </a:extLst>
          </p:cNvPr>
          <p:cNvPicPr>
            <a:picLocks noChangeAspect="1"/>
          </p:cNvPicPr>
          <p:nvPr/>
        </p:nvPicPr>
        <p:blipFill>
          <a:blip r:embed="rId3"/>
          <a:stretch>
            <a:fillRect/>
          </a:stretch>
        </p:blipFill>
        <p:spPr>
          <a:xfrm>
            <a:off x="313878" y="954069"/>
            <a:ext cx="11564244" cy="5686216"/>
          </a:xfrm>
          <a:prstGeom prst="rect">
            <a:avLst/>
          </a:prstGeom>
        </p:spPr>
      </p:pic>
      <p:sp>
        <p:nvSpPr>
          <p:cNvPr id="9" name="TextBox 8">
            <a:extLst>
              <a:ext uri="{FF2B5EF4-FFF2-40B4-BE49-F238E27FC236}">
                <a16:creationId xmlns:a16="http://schemas.microsoft.com/office/drawing/2014/main" id="{3F1D1564-3B7D-33FF-B34A-559F6F8C78D5}"/>
              </a:ext>
            </a:extLst>
          </p:cNvPr>
          <p:cNvSpPr txBox="1"/>
          <p:nvPr/>
        </p:nvSpPr>
        <p:spPr>
          <a:xfrm>
            <a:off x="8418276" y="1763486"/>
            <a:ext cx="3050835" cy="430887"/>
          </a:xfrm>
          <a:prstGeom prst="rect">
            <a:avLst/>
          </a:prstGeom>
          <a:noFill/>
        </p:spPr>
        <p:txBody>
          <a:bodyPr wrap="none" rtlCol="0">
            <a:spAutoFit/>
          </a:bodyPr>
          <a:lstStyle/>
          <a:p>
            <a:r>
              <a:rPr lang="en-US" sz="2200" b="1" dirty="0">
                <a:latin typeface="Chalkduster" panose="03050602040202020205" pitchFamily="66" charset="77"/>
              </a:rPr>
              <a:t>Few shot example</a:t>
            </a:r>
          </a:p>
        </p:txBody>
      </p:sp>
      <p:grpSp>
        <p:nvGrpSpPr>
          <p:cNvPr id="15" name="Group 14">
            <a:extLst>
              <a:ext uri="{FF2B5EF4-FFF2-40B4-BE49-F238E27FC236}">
                <a16:creationId xmlns:a16="http://schemas.microsoft.com/office/drawing/2014/main" id="{96531772-009B-61E5-051A-1B65479627BF}"/>
              </a:ext>
            </a:extLst>
          </p:cNvPr>
          <p:cNvGrpSpPr/>
          <p:nvPr/>
        </p:nvGrpSpPr>
        <p:grpSpPr>
          <a:xfrm>
            <a:off x="413657" y="3113314"/>
            <a:ext cx="2569029" cy="1550314"/>
            <a:chOff x="413657" y="3113314"/>
            <a:chExt cx="2569029" cy="1550314"/>
          </a:xfrm>
        </p:grpSpPr>
        <p:sp>
          <p:nvSpPr>
            <p:cNvPr id="10" name="TextBox 9">
              <a:extLst>
                <a:ext uri="{FF2B5EF4-FFF2-40B4-BE49-F238E27FC236}">
                  <a16:creationId xmlns:a16="http://schemas.microsoft.com/office/drawing/2014/main" id="{90948088-2540-AA04-4B57-2EAF0BA12671}"/>
                </a:ext>
              </a:extLst>
            </p:cNvPr>
            <p:cNvSpPr txBox="1"/>
            <p:nvPr/>
          </p:nvSpPr>
          <p:spPr>
            <a:xfrm>
              <a:off x="662216" y="4232741"/>
              <a:ext cx="2197098" cy="430887"/>
            </a:xfrm>
            <a:prstGeom prst="rect">
              <a:avLst/>
            </a:prstGeom>
            <a:noFill/>
          </p:spPr>
          <p:txBody>
            <a:bodyPr wrap="square">
              <a:spAutoFit/>
            </a:bodyPr>
            <a:lstStyle/>
            <a:p>
              <a:r>
                <a:rPr lang="en-US" sz="2200" b="1" dirty="0">
                  <a:latin typeface="Chalkduster" panose="03050602040202020205" pitchFamily="66" charset="77"/>
                </a:rPr>
                <a:t>Prompts</a:t>
              </a:r>
            </a:p>
          </p:txBody>
        </p:sp>
        <p:sp>
          <p:nvSpPr>
            <p:cNvPr id="13" name="Rounded Rectangle 12">
              <a:extLst>
                <a:ext uri="{FF2B5EF4-FFF2-40B4-BE49-F238E27FC236}">
                  <a16:creationId xmlns:a16="http://schemas.microsoft.com/office/drawing/2014/main" id="{952AA07C-71F3-3656-52E9-44476482B36B}"/>
                </a:ext>
              </a:extLst>
            </p:cNvPr>
            <p:cNvSpPr/>
            <p:nvPr/>
          </p:nvSpPr>
          <p:spPr>
            <a:xfrm>
              <a:off x="413657" y="3113314"/>
              <a:ext cx="2569029" cy="1119427"/>
            </a:xfrm>
            <a:custGeom>
              <a:avLst/>
              <a:gdLst>
                <a:gd name="connsiteX0" fmla="*/ 0 w 2569029"/>
                <a:gd name="connsiteY0" fmla="*/ 186575 h 1119427"/>
                <a:gd name="connsiteX1" fmla="*/ 186575 w 2569029"/>
                <a:gd name="connsiteY1" fmla="*/ 0 h 1119427"/>
                <a:gd name="connsiteX2" fmla="*/ 779462 w 2569029"/>
                <a:gd name="connsiteY2" fmla="*/ 0 h 1119427"/>
                <a:gd name="connsiteX3" fmla="*/ 1306473 w 2569029"/>
                <a:gd name="connsiteY3" fmla="*/ 0 h 1119427"/>
                <a:gd name="connsiteX4" fmla="*/ 1811525 w 2569029"/>
                <a:gd name="connsiteY4" fmla="*/ 0 h 1119427"/>
                <a:gd name="connsiteX5" fmla="*/ 2382454 w 2569029"/>
                <a:gd name="connsiteY5" fmla="*/ 0 h 1119427"/>
                <a:gd name="connsiteX6" fmla="*/ 2569029 w 2569029"/>
                <a:gd name="connsiteY6" fmla="*/ 186575 h 1119427"/>
                <a:gd name="connsiteX7" fmla="*/ 2569029 w 2569029"/>
                <a:gd name="connsiteY7" fmla="*/ 559714 h 1119427"/>
                <a:gd name="connsiteX8" fmla="*/ 2569029 w 2569029"/>
                <a:gd name="connsiteY8" fmla="*/ 932852 h 1119427"/>
                <a:gd name="connsiteX9" fmla="*/ 2382454 w 2569029"/>
                <a:gd name="connsiteY9" fmla="*/ 1119427 h 1119427"/>
                <a:gd name="connsiteX10" fmla="*/ 1833484 w 2569029"/>
                <a:gd name="connsiteY10" fmla="*/ 1119427 h 1119427"/>
                <a:gd name="connsiteX11" fmla="*/ 1306473 w 2569029"/>
                <a:gd name="connsiteY11" fmla="*/ 1119427 h 1119427"/>
                <a:gd name="connsiteX12" fmla="*/ 713586 w 2569029"/>
                <a:gd name="connsiteY12" fmla="*/ 1119427 h 1119427"/>
                <a:gd name="connsiteX13" fmla="*/ 186575 w 2569029"/>
                <a:gd name="connsiteY13" fmla="*/ 1119427 h 1119427"/>
                <a:gd name="connsiteX14" fmla="*/ 0 w 2569029"/>
                <a:gd name="connsiteY14" fmla="*/ 932852 h 1119427"/>
                <a:gd name="connsiteX15" fmla="*/ 0 w 2569029"/>
                <a:gd name="connsiteY15" fmla="*/ 552251 h 1119427"/>
                <a:gd name="connsiteX16" fmla="*/ 0 w 2569029"/>
                <a:gd name="connsiteY16" fmla="*/ 186575 h 111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69029" h="1119427" extrusionOk="0">
                  <a:moveTo>
                    <a:pt x="0" y="186575"/>
                  </a:moveTo>
                  <a:cubicBezTo>
                    <a:pt x="-3392" y="81440"/>
                    <a:pt x="79232" y="1614"/>
                    <a:pt x="186575" y="0"/>
                  </a:cubicBezTo>
                  <a:cubicBezTo>
                    <a:pt x="471344" y="14852"/>
                    <a:pt x="555388" y="-3485"/>
                    <a:pt x="779462" y="0"/>
                  </a:cubicBezTo>
                  <a:cubicBezTo>
                    <a:pt x="1003536" y="3485"/>
                    <a:pt x="1187859" y="16660"/>
                    <a:pt x="1306473" y="0"/>
                  </a:cubicBezTo>
                  <a:cubicBezTo>
                    <a:pt x="1425087" y="-16660"/>
                    <a:pt x="1642650" y="-8771"/>
                    <a:pt x="1811525" y="0"/>
                  </a:cubicBezTo>
                  <a:cubicBezTo>
                    <a:pt x="1980400" y="8771"/>
                    <a:pt x="2103184" y="8590"/>
                    <a:pt x="2382454" y="0"/>
                  </a:cubicBezTo>
                  <a:cubicBezTo>
                    <a:pt x="2488651" y="-6491"/>
                    <a:pt x="2562437" y="82522"/>
                    <a:pt x="2569029" y="186575"/>
                  </a:cubicBezTo>
                  <a:cubicBezTo>
                    <a:pt x="2575961" y="363800"/>
                    <a:pt x="2586764" y="374456"/>
                    <a:pt x="2569029" y="559714"/>
                  </a:cubicBezTo>
                  <a:cubicBezTo>
                    <a:pt x="2551294" y="744972"/>
                    <a:pt x="2559694" y="840086"/>
                    <a:pt x="2569029" y="932852"/>
                  </a:cubicBezTo>
                  <a:cubicBezTo>
                    <a:pt x="2576088" y="1037592"/>
                    <a:pt x="2471667" y="1117190"/>
                    <a:pt x="2382454" y="1119427"/>
                  </a:cubicBezTo>
                  <a:cubicBezTo>
                    <a:pt x="2175986" y="1116318"/>
                    <a:pt x="2003039" y="1132450"/>
                    <a:pt x="1833484" y="1119427"/>
                  </a:cubicBezTo>
                  <a:cubicBezTo>
                    <a:pt x="1663929" y="1106405"/>
                    <a:pt x="1539370" y="1093282"/>
                    <a:pt x="1306473" y="1119427"/>
                  </a:cubicBezTo>
                  <a:cubicBezTo>
                    <a:pt x="1073576" y="1145572"/>
                    <a:pt x="977727" y="1143381"/>
                    <a:pt x="713586" y="1119427"/>
                  </a:cubicBezTo>
                  <a:cubicBezTo>
                    <a:pt x="449445" y="1095473"/>
                    <a:pt x="432114" y="1126458"/>
                    <a:pt x="186575" y="1119427"/>
                  </a:cubicBezTo>
                  <a:cubicBezTo>
                    <a:pt x="78779" y="1120208"/>
                    <a:pt x="-21141" y="1021308"/>
                    <a:pt x="0" y="932852"/>
                  </a:cubicBezTo>
                  <a:cubicBezTo>
                    <a:pt x="-9207" y="754434"/>
                    <a:pt x="-14794" y="641500"/>
                    <a:pt x="0" y="552251"/>
                  </a:cubicBezTo>
                  <a:cubicBezTo>
                    <a:pt x="14794" y="463002"/>
                    <a:pt x="8156" y="353270"/>
                    <a:pt x="0" y="186575"/>
                  </a:cubicBezTo>
                  <a:close/>
                </a:path>
              </a:pathLst>
            </a:custGeom>
            <a:noFill/>
            <a:ln w="6350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7AEEF78A-99AC-1948-A65A-B102F763A1E5}"/>
              </a:ext>
            </a:extLst>
          </p:cNvPr>
          <p:cNvGrpSpPr/>
          <p:nvPr/>
        </p:nvGrpSpPr>
        <p:grpSpPr>
          <a:xfrm>
            <a:off x="3073398" y="3134127"/>
            <a:ext cx="7580088" cy="1529501"/>
            <a:chOff x="3073398" y="3134127"/>
            <a:chExt cx="7580088" cy="1529501"/>
          </a:xfrm>
        </p:grpSpPr>
        <p:sp>
          <p:nvSpPr>
            <p:cNvPr id="11" name="TextBox 10">
              <a:extLst>
                <a:ext uri="{FF2B5EF4-FFF2-40B4-BE49-F238E27FC236}">
                  <a16:creationId xmlns:a16="http://schemas.microsoft.com/office/drawing/2014/main" id="{66A4EBC6-595B-0F2F-A2A7-BBF9017D1AF4}"/>
                </a:ext>
              </a:extLst>
            </p:cNvPr>
            <p:cNvSpPr txBox="1"/>
            <p:nvPr/>
          </p:nvSpPr>
          <p:spPr>
            <a:xfrm>
              <a:off x="3321957" y="4232741"/>
              <a:ext cx="6128656" cy="430887"/>
            </a:xfrm>
            <a:prstGeom prst="rect">
              <a:avLst/>
            </a:prstGeom>
            <a:noFill/>
          </p:spPr>
          <p:txBody>
            <a:bodyPr wrap="square">
              <a:spAutoFit/>
            </a:bodyPr>
            <a:lstStyle/>
            <a:p>
              <a:r>
                <a:rPr lang="en-US" sz="2200" b="1" dirty="0">
                  <a:latin typeface="Chalkduster" panose="03050602040202020205" pitchFamily="66" charset="77"/>
                </a:rPr>
                <a:t>Completions</a:t>
              </a:r>
            </a:p>
          </p:txBody>
        </p:sp>
        <p:sp>
          <p:nvSpPr>
            <p:cNvPr id="14" name="Rounded Rectangle 13">
              <a:extLst>
                <a:ext uri="{FF2B5EF4-FFF2-40B4-BE49-F238E27FC236}">
                  <a16:creationId xmlns:a16="http://schemas.microsoft.com/office/drawing/2014/main" id="{BA6953DA-0BF5-DD9E-AD4E-A9447BE18F0A}"/>
                </a:ext>
              </a:extLst>
            </p:cNvPr>
            <p:cNvSpPr/>
            <p:nvPr/>
          </p:nvSpPr>
          <p:spPr>
            <a:xfrm>
              <a:off x="3073398" y="3134127"/>
              <a:ext cx="7580088" cy="1119427"/>
            </a:xfrm>
            <a:custGeom>
              <a:avLst/>
              <a:gdLst>
                <a:gd name="connsiteX0" fmla="*/ 0 w 7580088"/>
                <a:gd name="connsiteY0" fmla="*/ 186575 h 1119427"/>
                <a:gd name="connsiteX1" fmla="*/ 186575 w 7580088"/>
                <a:gd name="connsiteY1" fmla="*/ 0 h 1119427"/>
                <a:gd name="connsiteX2" fmla="*/ 985890 w 7580088"/>
                <a:gd name="connsiteY2" fmla="*/ 0 h 1119427"/>
                <a:gd name="connsiteX3" fmla="*/ 1568997 w 7580088"/>
                <a:gd name="connsiteY3" fmla="*/ 0 h 1119427"/>
                <a:gd name="connsiteX4" fmla="*/ 2080034 w 7580088"/>
                <a:gd name="connsiteY4" fmla="*/ 0 h 1119427"/>
                <a:gd name="connsiteX5" fmla="*/ 2807280 w 7580088"/>
                <a:gd name="connsiteY5" fmla="*/ 0 h 1119427"/>
                <a:gd name="connsiteX6" fmla="*/ 3390387 w 7580088"/>
                <a:gd name="connsiteY6" fmla="*/ 0 h 1119427"/>
                <a:gd name="connsiteX7" fmla="*/ 4189701 w 7580088"/>
                <a:gd name="connsiteY7" fmla="*/ 0 h 1119427"/>
                <a:gd name="connsiteX8" fmla="*/ 4700739 w 7580088"/>
                <a:gd name="connsiteY8" fmla="*/ 0 h 1119427"/>
                <a:gd name="connsiteX9" fmla="*/ 5500054 w 7580088"/>
                <a:gd name="connsiteY9" fmla="*/ 0 h 1119427"/>
                <a:gd name="connsiteX10" fmla="*/ 5939022 w 7580088"/>
                <a:gd name="connsiteY10" fmla="*/ 0 h 1119427"/>
                <a:gd name="connsiteX11" fmla="*/ 6594198 w 7580088"/>
                <a:gd name="connsiteY11" fmla="*/ 0 h 1119427"/>
                <a:gd name="connsiteX12" fmla="*/ 7393513 w 7580088"/>
                <a:gd name="connsiteY12" fmla="*/ 0 h 1119427"/>
                <a:gd name="connsiteX13" fmla="*/ 7580088 w 7580088"/>
                <a:gd name="connsiteY13" fmla="*/ 186575 h 1119427"/>
                <a:gd name="connsiteX14" fmla="*/ 7580088 w 7580088"/>
                <a:gd name="connsiteY14" fmla="*/ 559714 h 1119427"/>
                <a:gd name="connsiteX15" fmla="*/ 7580088 w 7580088"/>
                <a:gd name="connsiteY15" fmla="*/ 932852 h 1119427"/>
                <a:gd name="connsiteX16" fmla="*/ 7393513 w 7580088"/>
                <a:gd name="connsiteY16" fmla="*/ 1119427 h 1119427"/>
                <a:gd name="connsiteX17" fmla="*/ 6666267 w 7580088"/>
                <a:gd name="connsiteY17" fmla="*/ 1119427 h 1119427"/>
                <a:gd name="connsiteX18" fmla="*/ 6227299 w 7580088"/>
                <a:gd name="connsiteY18" fmla="*/ 1119427 h 1119427"/>
                <a:gd name="connsiteX19" fmla="*/ 5716262 w 7580088"/>
                <a:gd name="connsiteY19" fmla="*/ 1119427 h 1119427"/>
                <a:gd name="connsiteX20" fmla="*/ 4916947 w 7580088"/>
                <a:gd name="connsiteY20" fmla="*/ 1119427 h 1119427"/>
                <a:gd name="connsiteX21" fmla="*/ 4261771 w 7580088"/>
                <a:gd name="connsiteY21" fmla="*/ 1119427 h 1119427"/>
                <a:gd name="connsiteX22" fmla="*/ 3750733 w 7580088"/>
                <a:gd name="connsiteY22" fmla="*/ 1119427 h 1119427"/>
                <a:gd name="connsiteX23" fmla="*/ 3095557 w 7580088"/>
                <a:gd name="connsiteY23" fmla="*/ 1119427 h 1119427"/>
                <a:gd name="connsiteX24" fmla="*/ 2656589 w 7580088"/>
                <a:gd name="connsiteY24" fmla="*/ 1119427 h 1119427"/>
                <a:gd name="connsiteX25" fmla="*/ 2217621 w 7580088"/>
                <a:gd name="connsiteY25" fmla="*/ 1119427 h 1119427"/>
                <a:gd name="connsiteX26" fmla="*/ 1562445 w 7580088"/>
                <a:gd name="connsiteY26" fmla="*/ 1119427 h 1119427"/>
                <a:gd name="connsiteX27" fmla="*/ 1051408 w 7580088"/>
                <a:gd name="connsiteY27" fmla="*/ 1119427 h 1119427"/>
                <a:gd name="connsiteX28" fmla="*/ 186575 w 7580088"/>
                <a:gd name="connsiteY28" fmla="*/ 1119427 h 1119427"/>
                <a:gd name="connsiteX29" fmla="*/ 0 w 7580088"/>
                <a:gd name="connsiteY29" fmla="*/ 932852 h 1119427"/>
                <a:gd name="connsiteX30" fmla="*/ 0 w 7580088"/>
                <a:gd name="connsiteY30" fmla="*/ 544788 h 1119427"/>
                <a:gd name="connsiteX31" fmla="*/ 0 w 7580088"/>
                <a:gd name="connsiteY31" fmla="*/ 186575 h 111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580088" h="1119427" extrusionOk="0">
                  <a:moveTo>
                    <a:pt x="0" y="186575"/>
                  </a:moveTo>
                  <a:cubicBezTo>
                    <a:pt x="-3392" y="81440"/>
                    <a:pt x="79232" y="1614"/>
                    <a:pt x="186575" y="0"/>
                  </a:cubicBezTo>
                  <a:cubicBezTo>
                    <a:pt x="491376" y="-33340"/>
                    <a:pt x="809413" y="6663"/>
                    <a:pt x="985890" y="0"/>
                  </a:cubicBezTo>
                  <a:cubicBezTo>
                    <a:pt x="1162368" y="-6663"/>
                    <a:pt x="1311193" y="9383"/>
                    <a:pt x="1568997" y="0"/>
                  </a:cubicBezTo>
                  <a:cubicBezTo>
                    <a:pt x="1826801" y="-9383"/>
                    <a:pt x="1935794" y="3071"/>
                    <a:pt x="2080034" y="0"/>
                  </a:cubicBezTo>
                  <a:cubicBezTo>
                    <a:pt x="2224274" y="-3071"/>
                    <a:pt x="2491354" y="-30139"/>
                    <a:pt x="2807280" y="0"/>
                  </a:cubicBezTo>
                  <a:cubicBezTo>
                    <a:pt x="3123206" y="30139"/>
                    <a:pt x="3148596" y="2126"/>
                    <a:pt x="3390387" y="0"/>
                  </a:cubicBezTo>
                  <a:cubicBezTo>
                    <a:pt x="3632178" y="-2126"/>
                    <a:pt x="3928679" y="-2242"/>
                    <a:pt x="4189701" y="0"/>
                  </a:cubicBezTo>
                  <a:cubicBezTo>
                    <a:pt x="4450723" y="2242"/>
                    <a:pt x="4468538" y="10637"/>
                    <a:pt x="4700739" y="0"/>
                  </a:cubicBezTo>
                  <a:cubicBezTo>
                    <a:pt x="4932940" y="-10637"/>
                    <a:pt x="5200658" y="25866"/>
                    <a:pt x="5500054" y="0"/>
                  </a:cubicBezTo>
                  <a:cubicBezTo>
                    <a:pt x="5799450" y="-25866"/>
                    <a:pt x="5738439" y="-8173"/>
                    <a:pt x="5939022" y="0"/>
                  </a:cubicBezTo>
                  <a:cubicBezTo>
                    <a:pt x="6139605" y="8173"/>
                    <a:pt x="6380257" y="-17325"/>
                    <a:pt x="6594198" y="0"/>
                  </a:cubicBezTo>
                  <a:cubicBezTo>
                    <a:pt x="6808139" y="17325"/>
                    <a:pt x="7155385" y="-34166"/>
                    <a:pt x="7393513" y="0"/>
                  </a:cubicBezTo>
                  <a:cubicBezTo>
                    <a:pt x="7512129" y="-15389"/>
                    <a:pt x="7592210" y="75716"/>
                    <a:pt x="7580088" y="186575"/>
                  </a:cubicBezTo>
                  <a:cubicBezTo>
                    <a:pt x="7581329" y="324620"/>
                    <a:pt x="7598002" y="479335"/>
                    <a:pt x="7580088" y="559714"/>
                  </a:cubicBezTo>
                  <a:cubicBezTo>
                    <a:pt x="7562174" y="640093"/>
                    <a:pt x="7592541" y="793547"/>
                    <a:pt x="7580088" y="932852"/>
                  </a:cubicBezTo>
                  <a:cubicBezTo>
                    <a:pt x="7568515" y="1024991"/>
                    <a:pt x="7486785" y="1104820"/>
                    <a:pt x="7393513" y="1119427"/>
                  </a:cubicBezTo>
                  <a:cubicBezTo>
                    <a:pt x="7170819" y="1086342"/>
                    <a:pt x="6948795" y="1109190"/>
                    <a:pt x="6666267" y="1119427"/>
                  </a:cubicBezTo>
                  <a:cubicBezTo>
                    <a:pt x="6383739" y="1129664"/>
                    <a:pt x="6421788" y="1103542"/>
                    <a:pt x="6227299" y="1119427"/>
                  </a:cubicBezTo>
                  <a:cubicBezTo>
                    <a:pt x="6032810" y="1135312"/>
                    <a:pt x="5838992" y="1126484"/>
                    <a:pt x="5716262" y="1119427"/>
                  </a:cubicBezTo>
                  <a:cubicBezTo>
                    <a:pt x="5593532" y="1112370"/>
                    <a:pt x="5166034" y="1130295"/>
                    <a:pt x="4916947" y="1119427"/>
                  </a:cubicBezTo>
                  <a:cubicBezTo>
                    <a:pt x="4667861" y="1108559"/>
                    <a:pt x="4481939" y="1103774"/>
                    <a:pt x="4261771" y="1119427"/>
                  </a:cubicBezTo>
                  <a:cubicBezTo>
                    <a:pt x="4041603" y="1135080"/>
                    <a:pt x="3995127" y="1095613"/>
                    <a:pt x="3750733" y="1119427"/>
                  </a:cubicBezTo>
                  <a:cubicBezTo>
                    <a:pt x="3506339" y="1143241"/>
                    <a:pt x="3412385" y="1095059"/>
                    <a:pt x="3095557" y="1119427"/>
                  </a:cubicBezTo>
                  <a:cubicBezTo>
                    <a:pt x="2778729" y="1143795"/>
                    <a:pt x="2845185" y="1132427"/>
                    <a:pt x="2656589" y="1119427"/>
                  </a:cubicBezTo>
                  <a:cubicBezTo>
                    <a:pt x="2467993" y="1106427"/>
                    <a:pt x="2395912" y="1140346"/>
                    <a:pt x="2217621" y="1119427"/>
                  </a:cubicBezTo>
                  <a:cubicBezTo>
                    <a:pt x="2039330" y="1098508"/>
                    <a:pt x="1808561" y="1088769"/>
                    <a:pt x="1562445" y="1119427"/>
                  </a:cubicBezTo>
                  <a:cubicBezTo>
                    <a:pt x="1316329" y="1150085"/>
                    <a:pt x="1173058" y="1125204"/>
                    <a:pt x="1051408" y="1119427"/>
                  </a:cubicBezTo>
                  <a:cubicBezTo>
                    <a:pt x="929758" y="1113650"/>
                    <a:pt x="359865" y="1154218"/>
                    <a:pt x="186575" y="1119427"/>
                  </a:cubicBezTo>
                  <a:cubicBezTo>
                    <a:pt x="104982" y="1114722"/>
                    <a:pt x="18996" y="1051545"/>
                    <a:pt x="0" y="932852"/>
                  </a:cubicBezTo>
                  <a:cubicBezTo>
                    <a:pt x="4880" y="848192"/>
                    <a:pt x="7652" y="732374"/>
                    <a:pt x="0" y="544788"/>
                  </a:cubicBezTo>
                  <a:cubicBezTo>
                    <a:pt x="-7652" y="357202"/>
                    <a:pt x="-4121" y="261841"/>
                    <a:pt x="0" y="186575"/>
                  </a:cubicBezTo>
                  <a:close/>
                </a:path>
              </a:pathLst>
            </a:custGeom>
            <a:noFill/>
            <a:ln w="63500">
              <a:solidFill>
                <a:schemeClr val="tx1"/>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16664E6D-62F4-3875-ADE3-C2AC2B26B5DB}"/>
              </a:ext>
            </a:extLst>
          </p:cNvPr>
          <p:cNvSpPr txBox="1"/>
          <p:nvPr/>
        </p:nvSpPr>
        <p:spPr>
          <a:xfrm>
            <a:off x="7199076" y="4921281"/>
            <a:ext cx="3772186" cy="430887"/>
          </a:xfrm>
          <a:prstGeom prst="rect">
            <a:avLst/>
          </a:prstGeom>
          <a:noFill/>
        </p:spPr>
        <p:txBody>
          <a:bodyPr wrap="none" rtlCol="0">
            <a:spAutoFit/>
          </a:bodyPr>
          <a:lstStyle/>
          <a:p>
            <a:r>
              <a:rPr lang="en-US" sz="2200" b="1" dirty="0">
                <a:latin typeface="Chalkduster" panose="03050602040202020205" pitchFamily="66" charset="77"/>
              </a:rPr>
              <a:t>“In-context Learning”</a:t>
            </a:r>
          </a:p>
        </p:txBody>
      </p:sp>
    </p:spTree>
    <p:extLst>
      <p:ext uri="{BB962C8B-B14F-4D97-AF65-F5344CB8AC3E}">
        <p14:creationId xmlns:p14="http://schemas.microsoft.com/office/powerpoint/2010/main" val="343371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application&#10;&#10;Description automatically generated">
            <a:extLst>
              <a:ext uri="{FF2B5EF4-FFF2-40B4-BE49-F238E27FC236}">
                <a16:creationId xmlns:a16="http://schemas.microsoft.com/office/drawing/2014/main" id="{BADA0BCA-58DA-0350-8335-76971415022F}"/>
              </a:ext>
            </a:extLst>
          </p:cNvPr>
          <p:cNvPicPr>
            <a:picLocks noChangeAspect="1"/>
          </p:cNvPicPr>
          <p:nvPr/>
        </p:nvPicPr>
        <p:blipFill>
          <a:blip r:embed="rId3"/>
          <a:stretch>
            <a:fillRect/>
          </a:stretch>
        </p:blipFill>
        <p:spPr>
          <a:xfrm>
            <a:off x="0" y="953533"/>
            <a:ext cx="12431221" cy="5792654"/>
          </a:xfrm>
          <a:prstGeom prst="rect">
            <a:avLst/>
          </a:prstGeom>
        </p:spPr>
      </p:pic>
      <p:sp>
        <p:nvSpPr>
          <p:cNvPr id="2" name="Title 1">
            <a:extLst>
              <a:ext uri="{FF2B5EF4-FFF2-40B4-BE49-F238E27FC236}">
                <a16:creationId xmlns:a16="http://schemas.microsoft.com/office/drawing/2014/main" id="{396F8E08-3D5E-A2F8-43D3-243F92B07643}"/>
              </a:ext>
            </a:extLst>
          </p:cNvPr>
          <p:cNvSpPr>
            <a:spLocks noGrp="1"/>
          </p:cNvSpPr>
          <p:nvPr>
            <p:ph type="title" idx="4294967295"/>
          </p:nvPr>
        </p:nvSpPr>
        <p:spPr>
          <a:xfrm>
            <a:off x="0" y="365125"/>
            <a:ext cx="10953750" cy="771525"/>
          </a:xfrm>
        </p:spPr>
        <p:txBody>
          <a:bodyPr/>
          <a:lstStyle/>
          <a:p>
            <a:r>
              <a:rPr lang="en-US" dirty="0"/>
              <a:t>What are Large Language Models?</a:t>
            </a:r>
          </a:p>
        </p:txBody>
      </p:sp>
      <p:sp>
        <p:nvSpPr>
          <p:cNvPr id="3" name="Slide Number Placeholder 2">
            <a:extLst>
              <a:ext uri="{FF2B5EF4-FFF2-40B4-BE49-F238E27FC236}">
                <a16:creationId xmlns:a16="http://schemas.microsoft.com/office/drawing/2014/main" id="{1AA5F567-C693-D954-7756-11CAA85B99FB}"/>
              </a:ext>
            </a:extLst>
          </p:cNvPr>
          <p:cNvSpPr>
            <a:spLocks noGrp="1"/>
          </p:cNvSpPr>
          <p:nvPr>
            <p:ph type="sldNum" idx="4294967295"/>
          </p:nvPr>
        </p:nvSpPr>
        <p:spPr>
          <a:xfrm>
            <a:off x="11536363" y="6381750"/>
            <a:ext cx="655637"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13</a:t>
            </a:fld>
            <a:endParaRPr lang="en-US"/>
          </a:p>
        </p:txBody>
      </p:sp>
      <p:sp>
        <p:nvSpPr>
          <p:cNvPr id="9" name="TextBox 8">
            <a:extLst>
              <a:ext uri="{FF2B5EF4-FFF2-40B4-BE49-F238E27FC236}">
                <a16:creationId xmlns:a16="http://schemas.microsoft.com/office/drawing/2014/main" id="{3F1D1564-3B7D-33FF-B34A-559F6F8C78D5}"/>
              </a:ext>
            </a:extLst>
          </p:cNvPr>
          <p:cNvSpPr txBox="1"/>
          <p:nvPr/>
        </p:nvSpPr>
        <p:spPr>
          <a:xfrm>
            <a:off x="7640924" y="1182718"/>
            <a:ext cx="3712876" cy="430887"/>
          </a:xfrm>
          <a:prstGeom prst="rect">
            <a:avLst/>
          </a:prstGeom>
          <a:noFill/>
        </p:spPr>
        <p:txBody>
          <a:bodyPr wrap="none" rtlCol="0">
            <a:spAutoFit/>
          </a:bodyPr>
          <a:lstStyle/>
          <a:p>
            <a:r>
              <a:rPr lang="en-US" sz="2200" b="1" dirty="0">
                <a:latin typeface="Chalkduster" panose="03050602040202020205" pitchFamily="66" charset="77"/>
              </a:rPr>
              <a:t>Instruction following</a:t>
            </a:r>
          </a:p>
        </p:txBody>
      </p:sp>
    </p:spTree>
    <p:extLst>
      <p:ext uri="{BB962C8B-B14F-4D97-AF65-F5344CB8AC3E}">
        <p14:creationId xmlns:p14="http://schemas.microsoft.com/office/powerpoint/2010/main" val="343346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157" name="Google Shape;157;p7"/>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158" name="Google Shape;158;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Are LLMs Planning Agents?  Let’s ask!</a:t>
            </a:r>
            <a:endParaRPr dirty="0"/>
          </a:p>
        </p:txBody>
      </p:sp>
      <p:sp>
        <p:nvSpPr>
          <p:cNvPr id="159" name="Google Shape;159;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cxnSp>
        <p:nvCxnSpPr>
          <p:cNvPr id="160" name="Google Shape;160;p7"/>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161" name="Google Shape;161;p7"/>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are here</a:t>
            </a:r>
            <a:endParaRPr sz="1400" b="0" i="0" u="none" strike="noStrike" cap="none">
              <a:solidFill>
                <a:srgbClr val="000000"/>
              </a:solidFill>
              <a:latin typeface="Open Sans"/>
              <a:ea typeface="Open Sans"/>
              <a:cs typeface="Open Sans"/>
              <a:sym typeface="Open Sans"/>
            </a:endParaRPr>
          </a:p>
        </p:txBody>
      </p:sp>
      <p:cxnSp>
        <p:nvCxnSpPr>
          <p:cNvPr id="162" name="Google Shape;162;p7"/>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163" name="Google Shape;163;p7"/>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need to be here</a:t>
            </a:r>
            <a:endParaRPr sz="1400" b="0" i="0" u="none" strike="noStrike" cap="none">
              <a:solidFill>
                <a:srgbClr val="000000"/>
              </a:solidFill>
              <a:latin typeface="Open Sans"/>
              <a:ea typeface="Open Sans"/>
              <a:cs typeface="Open Sans"/>
              <a:sym typeface="Open Sans"/>
            </a:endParaRPr>
          </a:p>
        </p:txBody>
      </p:sp>
      <p:pic>
        <p:nvPicPr>
          <p:cNvPr id="164" name="Google Shape;164;p7"/>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627163" y="1297000"/>
            <a:ext cx="1712913" cy="1138237"/>
          </a:xfrm>
          <a:prstGeom prst="rect">
            <a:avLst/>
          </a:prstGeom>
          <a:noFill/>
          <a:ln>
            <a:noFill/>
          </a:ln>
        </p:spPr>
      </p:pic>
    </p:spTree>
    <p:extLst>
      <p:ext uri="{BB962C8B-B14F-4D97-AF65-F5344CB8AC3E}">
        <p14:creationId xmlns:p14="http://schemas.microsoft.com/office/powerpoint/2010/main" val="3072385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08D15C5E-353C-4CB5-92D3-3FEF780CA070}"/>
              </a:ext>
            </a:extLst>
          </p:cNvPr>
          <p:cNvPicPr>
            <a:picLocks noChangeAspect="1"/>
          </p:cNvPicPr>
          <p:nvPr/>
        </p:nvPicPr>
        <p:blipFill>
          <a:blip r:embed="rId3"/>
          <a:stretch>
            <a:fillRect/>
          </a:stretch>
        </p:blipFill>
        <p:spPr>
          <a:xfrm>
            <a:off x="0" y="-343931"/>
            <a:ext cx="13775267" cy="7217239"/>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061AB416-6966-DC5A-F299-1FB62B59043E}"/>
              </a:ext>
            </a:extLst>
          </p:cNvPr>
          <p:cNvPicPr>
            <a:picLocks noChangeAspect="1"/>
          </p:cNvPicPr>
          <p:nvPr/>
        </p:nvPicPr>
        <p:blipFill>
          <a:blip r:embed="rId4"/>
          <a:stretch>
            <a:fillRect/>
          </a:stretch>
        </p:blipFill>
        <p:spPr>
          <a:xfrm>
            <a:off x="287866" y="3218929"/>
            <a:ext cx="6974031" cy="1370004"/>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C1305A85-45E8-7B84-CD23-225D97E5446C}"/>
              </a:ext>
            </a:extLst>
          </p:cNvPr>
          <p:cNvPicPr>
            <a:picLocks noChangeAspect="1"/>
          </p:cNvPicPr>
          <p:nvPr/>
        </p:nvPicPr>
        <p:blipFill>
          <a:blip r:embed="rId5"/>
          <a:stretch>
            <a:fillRect/>
          </a:stretch>
        </p:blipFill>
        <p:spPr>
          <a:xfrm>
            <a:off x="6096000" y="4108489"/>
            <a:ext cx="3530600" cy="2546581"/>
          </a:xfrm>
          <a:prstGeom prst="rect">
            <a:avLst/>
          </a:prstGeom>
          <a:ln>
            <a:solidFill>
              <a:schemeClr val="accent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8981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Picture 202">
            <a:extLst>
              <a:ext uri="{FF2B5EF4-FFF2-40B4-BE49-F238E27FC236}">
                <a16:creationId xmlns:a16="http://schemas.microsoft.com/office/drawing/2014/main" id="{081291DD-8D8C-D348-A486-F20D54117333}"/>
              </a:ext>
            </a:extLst>
          </p:cNvPr>
          <p:cNvPicPr>
            <a:picLocks noChangeAspect="1"/>
          </p:cNvPicPr>
          <p:nvPr/>
        </p:nvPicPr>
        <p:blipFill>
          <a:blip r:embed="rId3"/>
          <a:stretch>
            <a:fillRect/>
          </a:stretch>
        </p:blipFill>
        <p:spPr>
          <a:xfrm>
            <a:off x="-14087" y="1"/>
            <a:ext cx="12206087" cy="6865924"/>
          </a:xfrm>
          <a:prstGeom prst="rect">
            <a:avLst/>
          </a:prstGeom>
        </p:spPr>
      </p:pic>
      <p:grpSp>
        <p:nvGrpSpPr>
          <p:cNvPr id="105" name="Group 104">
            <a:extLst>
              <a:ext uri="{FF2B5EF4-FFF2-40B4-BE49-F238E27FC236}">
                <a16:creationId xmlns:a16="http://schemas.microsoft.com/office/drawing/2014/main" id="{E23FBE17-C410-A247-8C0D-F3CE54552585}"/>
              </a:ext>
            </a:extLst>
          </p:cNvPr>
          <p:cNvGrpSpPr/>
          <p:nvPr/>
        </p:nvGrpSpPr>
        <p:grpSpPr>
          <a:xfrm>
            <a:off x="1665038" y="511538"/>
            <a:ext cx="562291" cy="491140"/>
            <a:chOff x="1665038" y="511538"/>
            <a:chExt cx="562291" cy="491140"/>
          </a:xfrm>
        </p:grpSpPr>
        <p:cxnSp>
          <p:nvCxnSpPr>
            <p:cNvPr id="29" name="Straight Connector 28">
              <a:extLst>
                <a:ext uri="{FF2B5EF4-FFF2-40B4-BE49-F238E27FC236}">
                  <a16:creationId xmlns:a16="http://schemas.microsoft.com/office/drawing/2014/main" id="{61E9C98B-0A0C-0C43-B1E4-F55E657F152C}"/>
                </a:ext>
              </a:extLst>
            </p:cNvPr>
            <p:cNvCxnSpPr>
              <a:cxnSpLocks/>
              <a:stCxn id="23" idx="3"/>
              <a:endCxn id="7" idx="0"/>
            </p:cNvCxnSpPr>
            <p:nvPr/>
          </p:nvCxnSpPr>
          <p:spPr>
            <a:xfrm flipH="1">
              <a:off x="1871849" y="562878"/>
              <a:ext cx="355480" cy="43980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5539672-0096-EF4E-A4CE-648A0A0777A2}"/>
                </a:ext>
              </a:extLst>
            </p:cNvPr>
            <p:cNvSpPr txBox="1"/>
            <p:nvPr/>
          </p:nvSpPr>
          <p:spPr>
            <a:xfrm>
              <a:off x="1665038" y="511538"/>
              <a:ext cx="447558" cy="369332"/>
            </a:xfrm>
            <a:prstGeom prst="rect">
              <a:avLst/>
            </a:prstGeom>
            <a:noFill/>
            <a:ln>
              <a:noFill/>
            </a:ln>
          </p:spPr>
          <p:txBody>
            <a:bodyPr wrap="none" rtlCol="0">
              <a:spAutoFit/>
            </a:bodyPr>
            <a:lstStyle/>
            <a:p>
              <a:r>
                <a:rPr lang="en-US" dirty="0">
                  <a:solidFill>
                    <a:schemeClr val="accent2"/>
                  </a:solidFill>
                </a:rPr>
                <a:t>71</a:t>
              </a:r>
            </a:p>
          </p:txBody>
        </p:sp>
      </p:grpSp>
      <p:grpSp>
        <p:nvGrpSpPr>
          <p:cNvPr id="107" name="Group 106">
            <a:extLst>
              <a:ext uri="{FF2B5EF4-FFF2-40B4-BE49-F238E27FC236}">
                <a16:creationId xmlns:a16="http://schemas.microsoft.com/office/drawing/2014/main" id="{2F57F90B-CB26-304F-A878-DFCD2FCC7535}"/>
              </a:ext>
            </a:extLst>
          </p:cNvPr>
          <p:cNvGrpSpPr/>
          <p:nvPr/>
        </p:nvGrpSpPr>
        <p:grpSpPr>
          <a:xfrm>
            <a:off x="1114683" y="1377968"/>
            <a:ext cx="601715" cy="479238"/>
            <a:chOff x="1114683" y="1377968"/>
            <a:chExt cx="601715" cy="479238"/>
          </a:xfrm>
        </p:grpSpPr>
        <p:cxnSp>
          <p:nvCxnSpPr>
            <p:cNvPr id="32" name="Straight Connector 31">
              <a:extLst>
                <a:ext uri="{FF2B5EF4-FFF2-40B4-BE49-F238E27FC236}">
                  <a16:creationId xmlns:a16="http://schemas.microsoft.com/office/drawing/2014/main" id="{BD5972C0-37EA-2649-9794-8229D4562291}"/>
                </a:ext>
              </a:extLst>
            </p:cNvPr>
            <p:cNvCxnSpPr>
              <a:cxnSpLocks/>
              <a:stCxn id="7" idx="3"/>
              <a:endCxn id="8" idx="0"/>
            </p:cNvCxnSpPr>
            <p:nvPr/>
          </p:nvCxnSpPr>
          <p:spPr>
            <a:xfrm flipH="1">
              <a:off x="1583873" y="1377968"/>
              <a:ext cx="132525" cy="47923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59E4E312-C06A-614C-BE5D-1E0F66C68D33}"/>
                </a:ext>
              </a:extLst>
            </p:cNvPr>
            <p:cNvSpPr txBox="1"/>
            <p:nvPr/>
          </p:nvSpPr>
          <p:spPr>
            <a:xfrm>
              <a:off x="1114683" y="1459224"/>
              <a:ext cx="551846" cy="369332"/>
            </a:xfrm>
            <a:prstGeom prst="rect">
              <a:avLst/>
            </a:prstGeom>
            <a:noFill/>
            <a:ln>
              <a:noFill/>
            </a:ln>
          </p:spPr>
          <p:txBody>
            <a:bodyPr wrap="square" rtlCol="0">
              <a:spAutoFit/>
            </a:bodyPr>
            <a:lstStyle/>
            <a:p>
              <a:r>
                <a:rPr lang="en-US" dirty="0">
                  <a:solidFill>
                    <a:schemeClr val="accent2"/>
                  </a:solidFill>
                </a:rPr>
                <a:t>75</a:t>
              </a:r>
            </a:p>
          </p:txBody>
        </p:sp>
      </p:grpSp>
      <p:grpSp>
        <p:nvGrpSpPr>
          <p:cNvPr id="109" name="Group 108">
            <a:extLst>
              <a:ext uri="{FF2B5EF4-FFF2-40B4-BE49-F238E27FC236}">
                <a16:creationId xmlns:a16="http://schemas.microsoft.com/office/drawing/2014/main" id="{140EE358-5E8C-FA46-B1CB-7DFEC95858E3}"/>
              </a:ext>
            </a:extLst>
          </p:cNvPr>
          <p:cNvGrpSpPr/>
          <p:nvPr/>
        </p:nvGrpSpPr>
        <p:grpSpPr>
          <a:xfrm>
            <a:off x="2538230" y="562878"/>
            <a:ext cx="1303152" cy="2004934"/>
            <a:chOff x="2538230" y="562878"/>
            <a:chExt cx="1303152" cy="2004934"/>
          </a:xfrm>
        </p:grpSpPr>
        <p:cxnSp>
          <p:nvCxnSpPr>
            <p:cNvPr id="27" name="Straight Connector 26">
              <a:extLst>
                <a:ext uri="{FF2B5EF4-FFF2-40B4-BE49-F238E27FC236}">
                  <a16:creationId xmlns:a16="http://schemas.microsoft.com/office/drawing/2014/main" id="{7A3BF294-74D4-8641-8955-37880A41866B}"/>
                </a:ext>
              </a:extLst>
            </p:cNvPr>
            <p:cNvCxnSpPr>
              <a:cxnSpLocks/>
              <a:stCxn id="23" idx="5"/>
              <a:endCxn id="9" idx="1"/>
            </p:cNvCxnSpPr>
            <p:nvPr/>
          </p:nvCxnSpPr>
          <p:spPr>
            <a:xfrm>
              <a:off x="2538230" y="562878"/>
              <a:ext cx="1261939" cy="20049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25B9A9A-2516-0547-AB27-7581DF01BC75}"/>
                </a:ext>
              </a:extLst>
            </p:cNvPr>
            <p:cNvSpPr txBox="1"/>
            <p:nvPr/>
          </p:nvSpPr>
          <p:spPr>
            <a:xfrm>
              <a:off x="3262377" y="1274558"/>
              <a:ext cx="579005" cy="369332"/>
            </a:xfrm>
            <a:prstGeom prst="rect">
              <a:avLst/>
            </a:prstGeom>
            <a:noFill/>
            <a:ln>
              <a:noFill/>
            </a:ln>
          </p:spPr>
          <p:txBody>
            <a:bodyPr wrap="none" rtlCol="0">
              <a:spAutoFit/>
            </a:bodyPr>
            <a:lstStyle/>
            <a:p>
              <a:r>
                <a:rPr lang="en-US" dirty="0">
                  <a:solidFill>
                    <a:schemeClr val="accent2"/>
                  </a:solidFill>
                </a:rPr>
                <a:t>151</a:t>
              </a:r>
            </a:p>
          </p:txBody>
        </p:sp>
      </p:grpSp>
      <p:grpSp>
        <p:nvGrpSpPr>
          <p:cNvPr id="111" name="Group 110">
            <a:extLst>
              <a:ext uri="{FF2B5EF4-FFF2-40B4-BE49-F238E27FC236}">
                <a16:creationId xmlns:a16="http://schemas.microsoft.com/office/drawing/2014/main" id="{3A37E0C6-209F-154B-80F2-F02782BAD70C}"/>
              </a:ext>
            </a:extLst>
          </p:cNvPr>
          <p:cNvGrpSpPr/>
          <p:nvPr/>
        </p:nvGrpSpPr>
        <p:grpSpPr>
          <a:xfrm>
            <a:off x="1803712" y="2077045"/>
            <a:ext cx="1932068" cy="646218"/>
            <a:chOff x="1803712" y="2077045"/>
            <a:chExt cx="1932068" cy="646218"/>
          </a:xfrm>
        </p:grpSpPr>
        <p:cxnSp>
          <p:nvCxnSpPr>
            <p:cNvPr id="39" name="Straight Connector 38">
              <a:extLst>
                <a:ext uri="{FF2B5EF4-FFF2-40B4-BE49-F238E27FC236}">
                  <a16:creationId xmlns:a16="http://schemas.microsoft.com/office/drawing/2014/main" id="{73218A35-7981-6046-92E9-7790A3226B56}"/>
                </a:ext>
              </a:extLst>
            </p:cNvPr>
            <p:cNvCxnSpPr>
              <a:cxnSpLocks/>
              <a:stCxn id="8" idx="6"/>
              <a:endCxn id="9" idx="2"/>
            </p:cNvCxnSpPr>
            <p:nvPr/>
          </p:nvCxnSpPr>
          <p:spPr>
            <a:xfrm>
              <a:off x="1803712" y="2077046"/>
              <a:ext cx="1932068" cy="64621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8D189B65-110E-2545-8790-6B72D1F7C2CD}"/>
                </a:ext>
              </a:extLst>
            </p:cNvPr>
            <p:cNvSpPr txBox="1"/>
            <p:nvPr/>
          </p:nvSpPr>
          <p:spPr>
            <a:xfrm>
              <a:off x="2625544" y="2077045"/>
              <a:ext cx="579005" cy="369332"/>
            </a:xfrm>
            <a:prstGeom prst="rect">
              <a:avLst/>
            </a:prstGeom>
            <a:noFill/>
            <a:ln>
              <a:noFill/>
            </a:ln>
          </p:spPr>
          <p:txBody>
            <a:bodyPr wrap="none" rtlCol="0">
              <a:spAutoFit/>
            </a:bodyPr>
            <a:lstStyle/>
            <a:p>
              <a:r>
                <a:rPr lang="en-US" dirty="0">
                  <a:solidFill>
                    <a:schemeClr val="accent2"/>
                  </a:solidFill>
                </a:rPr>
                <a:t>140</a:t>
              </a:r>
            </a:p>
          </p:txBody>
        </p:sp>
      </p:grpSp>
      <p:grpSp>
        <p:nvGrpSpPr>
          <p:cNvPr id="113" name="Group 112">
            <a:extLst>
              <a:ext uri="{FF2B5EF4-FFF2-40B4-BE49-F238E27FC236}">
                <a16:creationId xmlns:a16="http://schemas.microsoft.com/office/drawing/2014/main" id="{C7DAA94B-32AF-D54E-AD31-DCD914E934AF}"/>
              </a:ext>
            </a:extLst>
          </p:cNvPr>
          <p:cNvGrpSpPr/>
          <p:nvPr/>
        </p:nvGrpSpPr>
        <p:grpSpPr>
          <a:xfrm>
            <a:off x="987762" y="2296885"/>
            <a:ext cx="596111" cy="1137513"/>
            <a:chOff x="987762" y="2296885"/>
            <a:chExt cx="596111" cy="1137513"/>
          </a:xfrm>
        </p:grpSpPr>
        <p:cxnSp>
          <p:nvCxnSpPr>
            <p:cNvPr id="36" name="Straight Connector 35">
              <a:extLst>
                <a:ext uri="{FF2B5EF4-FFF2-40B4-BE49-F238E27FC236}">
                  <a16:creationId xmlns:a16="http://schemas.microsoft.com/office/drawing/2014/main" id="{DD00223E-CE83-0240-8F8C-782550AA1AE1}"/>
                </a:ext>
              </a:extLst>
            </p:cNvPr>
            <p:cNvCxnSpPr>
              <a:cxnSpLocks/>
              <a:stCxn id="8" idx="4"/>
              <a:endCxn id="12" idx="0"/>
            </p:cNvCxnSpPr>
            <p:nvPr/>
          </p:nvCxnSpPr>
          <p:spPr>
            <a:xfrm>
              <a:off x="1583873" y="2296885"/>
              <a:ext cx="0" cy="113751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BE6DA15-473F-2844-A54C-0D32BC317657}"/>
                </a:ext>
              </a:extLst>
            </p:cNvPr>
            <p:cNvSpPr txBox="1"/>
            <p:nvPr/>
          </p:nvSpPr>
          <p:spPr>
            <a:xfrm>
              <a:off x="987762" y="2758435"/>
              <a:ext cx="579005" cy="369332"/>
            </a:xfrm>
            <a:prstGeom prst="rect">
              <a:avLst/>
            </a:prstGeom>
            <a:noFill/>
            <a:ln>
              <a:noFill/>
            </a:ln>
          </p:spPr>
          <p:txBody>
            <a:bodyPr wrap="none" rtlCol="0">
              <a:spAutoFit/>
            </a:bodyPr>
            <a:lstStyle/>
            <a:p>
              <a:r>
                <a:rPr lang="en-US" dirty="0">
                  <a:solidFill>
                    <a:schemeClr val="accent2"/>
                  </a:solidFill>
                </a:rPr>
                <a:t>118</a:t>
              </a:r>
            </a:p>
          </p:txBody>
        </p:sp>
      </p:grpSp>
      <p:grpSp>
        <p:nvGrpSpPr>
          <p:cNvPr id="116" name="Group 115">
            <a:extLst>
              <a:ext uri="{FF2B5EF4-FFF2-40B4-BE49-F238E27FC236}">
                <a16:creationId xmlns:a16="http://schemas.microsoft.com/office/drawing/2014/main" id="{7AAD2548-3B9A-2A45-AD9B-42FB882C6D88}"/>
              </a:ext>
            </a:extLst>
          </p:cNvPr>
          <p:cNvGrpSpPr/>
          <p:nvPr/>
        </p:nvGrpSpPr>
        <p:grpSpPr>
          <a:xfrm>
            <a:off x="1739323" y="3809688"/>
            <a:ext cx="1199884" cy="606333"/>
            <a:chOff x="1739323" y="3809688"/>
            <a:chExt cx="1199884" cy="606333"/>
          </a:xfrm>
        </p:grpSpPr>
        <p:cxnSp>
          <p:nvCxnSpPr>
            <p:cNvPr id="42" name="Straight Connector 41">
              <a:extLst>
                <a:ext uri="{FF2B5EF4-FFF2-40B4-BE49-F238E27FC236}">
                  <a16:creationId xmlns:a16="http://schemas.microsoft.com/office/drawing/2014/main" id="{6490E8C0-F456-EA48-A6D5-A342BAF923D4}"/>
                </a:ext>
              </a:extLst>
            </p:cNvPr>
            <p:cNvCxnSpPr>
              <a:cxnSpLocks/>
              <a:stCxn id="13" idx="1"/>
              <a:endCxn id="12" idx="5"/>
            </p:cNvCxnSpPr>
            <p:nvPr/>
          </p:nvCxnSpPr>
          <p:spPr>
            <a:xfrm flipH="1" flipV="1">
              <a:off x="1739323" y="3809688"/>
              <a:ext cx="1199884" cy="35535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204148F-4B7D-E044-AC0B-EF1CCFFD14B8}"/>
                </a:ext>
              </a:extLst>
            </p:cNvPr>
            <p:cNvSpPr txBox="1"/>
            <p:nvPr/>
          </p:nvSpPr>
          <p:spPr>
            <a:xfrm>
              <a:off x="1920523" y="4046689"/>
              <a:ext cx="579005" cy="369332"/>
            </a:xfrm>
            <a:prstGeom prst="rect">
              <a:avLst/>
            </a:prstGeom>
            <a:noFill/>
            <a:ln>
              <a:noFill/>
            </a:ln>
          </p:spPr>
          <p:txBody>
            <a:bodyPr wrap="square" rtlCol="0">
              <a:spAutoFit/>
            </a:bodyPr>
            <a:lstStyle/>
            <a:p>
              <a:r>
                <a:rPr lang="en-US" dirty="0">
                  <a:solidFill>
                    <a:schemeClr val="accent2"/>
                  </a:solidFill>
                </a:rPr>
                <a:t>111</a:t>
              </a:r>
            </a:p>
          </p:txBody>
        </p:sp>
      </p:grpSp>
      <p:grpSp>
        <p:nvGrpSpPr>
          <p:cNvPr id="118" name="Group 117">
            <a:extLst>
              <a:ext uri="{FF2B5EF4-FFF2-40B4-BE49-F238E27FC236}">
                <a16:creationId xmlns:a16="http://schemas.microsoft.com/office/drawing/2014/main" id="{3F93A810-691A-CF49-9765-7F46F0471551}"/>
              </a:ext>
            </a:extLst>
          </p:cNvPr>
          <p:cNvGrpSpPr/>
          <p:nvPr/>
        </p:nvGrpSpPr>
        <p:grpSpPr>
          <a:xfrm>
            <a:off x="2650109" y="4540333"/>
            <a:ext cx="486113" cy="383780"/>
            <a:chOff x="2650109" y="4540333"/>
            <a:chExt cx="486113" cy="383780"/>
          </a:xfrm>
        </p:grpSpPr>
        <p:cxnSp>
          <p:nvCxnSpPr>
            <p:cNvPr id="64" name="Straight Connector 63">
              <a:extLst>
                <a:ext uri="{FF2B5EF4-FFF2-40B4-BE49-F238E27FC236}">
                  <a16:creationId xmlns:a16="http://schemas.microsoft.com/office/drawing/2014/main" id="{2E87B06B-FDCA-0B48-B90F-9107C0A95F44}"/>
                </a:ext>
              </a:extLst>
            </p:cNvPr>
            <p:cNvCxnSpPr>
              <a:cxnSpLocks/>
              <a:stCxn id="13" idx="4"/>
              <a:endCxn id="14" idx="0"/>
            </p:cNvCxnSpPr>
            <p:nvPr/>
          </p:nvCxnSpPr>
          <p:spPr>
            <a:xfrm>
              <a:off x="3094658" y="4540333"/>
              <a:ext cx="41564" cy="3262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292597DA-FB6E-144E-9985-70A38913B373}"/>
                </a:ext>
              </a:extLst>
            </p:cNvPr>
            <p:cNvSpPr txBox="1"/>
            <p:nvPr/>
          </p:nvSpPr>
          <p:spPr>
            <a:xfrm>
              <a:off x="2650109" y="4554781"/>
              <a:ext cx="447558" cy="369332"/>
            </a:xfrm>
            <a:prstGeom prst="rect">
              <a:avLst/>
            </a:prstGeom>
            <a:noFill/>
            <a:ln>
              <a:noFill/>
            </a:ln>
          </p:spPr>
          <p:txBody>
            <a:bodyPr wrap="none" rtlCol="0">
              <a:spAutoFit/>
            </a:bodyPr>
            <a:lstStyle/>
            <a:p>
              <a:r>
                <a:rPr lang="en-US" dirty="0">
                  <a:solidFill>
                    <a:schemeClr val="accent2"/>
                  </a:solidFill>
                </a:rPr>
                <a:t>70</a:t>
              </a:r>
            </a:p>
          </p:txBody>
        </p:sp>
      </p:grpSp>
      <p:grpSp>
        <p:nvGrpSpPr>
          <p:cNvPr id="120" name="Group 119">
            <a:extLst>
              <a:ext uri="{FF2B5EF4-FFF2-40B4-BE49-F238E27FC236}">
                <a16:creationId xmlns:a16="http://schemas.microsoft.com/office/drawing/2014/main" id="{D4A052CF-F65F-F241-A3DF-17409DBDBBEC}"/>
              </a:ext>
            </a:extLst>
          </p:cNvPr>
          <p:cNvGrpSpPr/>
          <p:nvPr/>
        </p:nvGrpSpPr>
        <p:grpSpPr>
          <a:xfrm>
            <a:off x="2647098" y="5306292"/>
            <a:ext cx="489124" cy="452083"/>
            <a:chOff x="2647098" y="5306292"/>
            <a:chExt cx="489124" cy="452083"/>
          </a:xfrm>
        </p:grpSpPr>
        <p:cxnSp>
          <p:nvCxnSpPr>
            <p:cNvPr id="67" name="Straight Connector 66">
              <a:extLst>
                <a:ext uri="{FF2B5EF4-FFF2-40B4-BE49-F238E27FC236}">
                  <a16:creationId xmlns:a16="http://schemas.microsoft.com/office/drawing/2014/main" id="{04688BAD-979F-9243-B353-C5ABB5DA66E5}"/>
                </a:ext>
              </a:extLst>
            </p:cNvPr>
            <p:cNvCxnSpPr>
              <a:cxnSpLocks/>
              <a:stCxn id="14" idx="4"/>
              <a:endCxn id="15" idx="0"/>
            </p:cNvCxnSpPr>
            <p:nvPr/>
          </p:nvCxnSpPr>
          <p:spPr>
            <a:xfrm flipH="1">
              <a:off x="3094657" y="5306292"/>
              <a:ext cx="41565" cy="433156"/>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8110D86D-7BAE-A147-96AE-AA18310BBAF2}"/>
                </a:ext>
              </a:extLst>
            </p:cNvPr>
            <p:cNvSpPr txBox="1"/>
            <p:nvPr/>
          </p:nvSpPr>
          <p:spPr>
            <a:xfrm>
              <a:off x="2647098" y="5389043"/>
              <a:ext cx="447558" cy="369332"/>
            </a:xfrm>
            <a:prstGeom prst="rect">
              <a:avLst/>
            </a:prstGeom>
            <a:noFill/>
            <a:ln>
              <a:noFill/>
            </a:ln>
          </p:spPr>
          <p:txBody>
            <a:bodyPr wrap="none" rtlCol="0">
              <a:spAutoFit/>
            </a:bodyPr>
            <a:lstStyle/>
            <a:p>
              <a:r>
                <a:rPr lang="en-US" dirty="0">
                  <a:solidFill>
                    <a:schemeClr val="accent2"/>
                  </a:solidFill>
                </a:rPr>
                <a:t>75</a:t>
              </a:r>
            </a:p>
          </p:txBody>
        </p:sp>
      </p:grpSp>
      <p:grpSp>
        <p:nvGrpSpPr>
          <p:cNvPr id="125" name="Group 124">
            <a:extLst>
              <a:ext uri="{FF2B5EF4-FFF2-40B4-BE49-F238E27FC236}">
                <a16:creationId xmlns:a16="http://schemas.microsoft.com/office/drawing/2014/main" id="{4CDB741A-5CDD-2E41-9D6D-EE2A92B4D14A}"/>
              </a:ext>
            </a:extLst>
          </p:cNvPr>
          <p:cNvGrpSpPr/>
          <p:nvPr/>
        </p:nvGrpSpPr>
        <p:grpSpPr>
          <a:xfrm>
            <a:off x="3314496" y="5739448"/>
            <a:ext cx="1305995" cy="439679"/>
            <a:chOff x="3314496" y="5739448"/>
            <a:chExt cx="1305995" cy="439679"/>
          </a:xfrm>
        </p:grpSpPr>
        <p:cxnSp>
          <p:nvCxnSpPr>
            <p:cNvPr id="71" name="Straight Connector 70">
              <a:extLst>
                <a:ext uri="{FF2B5EF4-FFF2-40B4-BE49-F238E27FC236}">
                  <a16:creationId xmlns:a16="http://schemas.microsoft.com/office/drawing/2014/main" id="{76010AFA-FEE9-5D48-8076-F57278F08CF8}"/>
                </a:ext>
              </a:extLst>
            </p:cNvPr>
            <p:cNvCxnSpPr>
              <a:cxnSpLocks/>
              <a:stCxn id="16" idx="2"/>
              <a:endCxn id="15" idx="6"/>
            </p:cNvCxnSpPr>
            <p:nvPr/>
          </p:nvCxnSpPr>
          <p:spPr>
            <a:xfrm flipH="1" flipV="1">
              <a:off x="3314496" y="5959288"/>
              <a:ext cx="1305995" cy="21983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0A2EF620-5E43-334B-833C-E7C422BD852E}"/>
                </a:ext>
              </a:extLst>
            </p:cNvPr>
            <p:cNvSpPr txBox="1"/>
            <p:nvPr/>
          </p:nvSpPr>
          <p:spPr>
            <a:xfrm>
              <a:off x="3800169" y="5739448"/>
              <a:ext cx="579005" cy="369332"/>
            </a:xfrm>
            <a:prstGeom prst="rect">
              <a:avLst/>
            </a:prstGeom>
            <a:noFill/>
            <a:ln>
              <a:noFill/>
            </a:ln>
          </p:spPr>
          <p:txBody>
            <a:bodyPr wrap="none" rtlCol="0">
              <a:spAutoFit/>
            </a:bodyPr>
            <a:lstStyle/>
            <a:p>
              <a:r>
                <a:rPr lang="en-US" dirty="0">
                  <a:solidFill>
                    <a:schemeClr val="accent2"/>
                  </a:solidFill>
                </a:rPr>
                <a:t>120</a:t>
              </a:r>
            </a:p>
          </p:txBody>
        </p:sp>
      </p:grpSp>
      <p:grpSp>
        <p:nvGrpSpPr>
          <p:cNvPr id="127" name="Group 126">
            <a:extLst>
              <a:ext uri="{FF2B5EF4-FFF2-40B4-BE49-F238E27FC236}">
                <a16:creationId xmlns:a16="http://schemas.microsoft.com/office/drawing/2014/main" id="{56C3629C-E65C-C441-8190-7FA149BF89D8}"/>
              </a:ext>
            </a:extLst>
          </p:cNvPr>
          <p:cNvGrpSpPr/>
          <p:nvPr/>
        </p:nvGrpSpPr>
        <p:grpSpPr>
          <a:xfrm>
            <a:off x="4175459" y="2458153"/>
            <a:ext cx="1626298" cy="413551"/>
            <a:chOff x="4175459" y="2458153"/>
            <a:chExt cx="1626298" cy="413551"/>
          </a:xfrm>
        </p:grpSpPr>
        <p:cxnSp>
          <p:nvCxnSpPr>
            <p:cNvPr id="50" name="Straight Connector 49">
              <a:extLst>
                <a:ext uri="{FF2B5EF4-FFF2-40B4-BE49-F238E27FC236}">
                  <a16:creationId xmlns:a16="http://schemas.microsoft.com/office/drawing/2014/main" id="{6E02C66E-BAC4-104C-B9EE-FDA58F10C0BD}"/>
                </a:ext>
              </a:extLst>
            </p:cNvPr>
            <p:cNvCxnSpPr>
              <a:cxnSpLocks/>
              <a:stCxn id="10" idx="2"/>
              <a:endCxn id="9" idx="6"/>
            </p:cNvCxnSpPr>
            <p:nvPr/>
          </p:nvCxnSpPr>
          <p:spPr>
            <a:xfrm flipH="1" flipV="1">
              <a:off x="4175459" y="2723263"/>
              <a:ext cx="1626298" cy="14844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744B09AD-B811-F04D-B9F0-8BECE1BAFC5C}"/>
                </a:ext>
              </a:extLst>
            </p:cNvPr>
            <p:cNvSpPr txBox="1"/>
            <p:nvPr/>
          </p:nvSpPr>
          <p:spPr>
            <a:xfrm>
              <a:off x="4849497" y="2458153"/>
              <a:ext cx="447558" cy="369332"/>
            </a:xfrm>
            <a:prstGeom prst="rect">
              <a:avLst/>
            </a:prstGeom>
            <a:noFill/>
            <a:ln>
              <a:noFill/>
            </a:ln>
          </p:spPr>
          <p:txBody>
            <a:bodyPr wrap="none" rtlCol="0">
              <a:spAutoFit/>
            </a:bodyPr>
            <a:lstStyle/>
            <a:p>
              <a:r>
                <a:rPr lang="en-US" dirty="0">
                  <a:solidFill>
                    <a:schemeClr val="accent2"/>
                  </a:solidFill>
                </a:rPr>
                <a:t>99</a:t>
              </a:r>
            </a:p>
          </p:txBody>
        </p:sp>
      </p:grpSp>
      <p:grpSp>
        <p:nvGrpSpPr>
          <p:cNvPr id="129" name="Group 128">
            <a:extLst>
              <a:ext uri="{FF2B5EF4-FFF2-40B4-BE49-F238E27FC236}">
                <a16:creationId xmlns:a16="http://schemas.microsoft.com/office/drawing/2014/main" id="{D9D4B136-C140-5A46-A5F8-E8EA2A13302C}"/>
              </a:ext>
            </a:extLst>
          </p:cNvPr>
          <p:cNvGrpSpPr/>
          <p:nvPr/>
        </p:nvGrpSpPr>
        <p:grpSpPr>
          <a:xfrm>
            <a:off x="3955620" y="2943102"/>
            <a:ext cx="734799" cy="550287"/>
            <a:chOff x="3955620" y="2943102"/>
            <a:chExt cx="734799" cy="550287"/>
          </a:xfrm>
        </p:grpSpPr>
        <p:cxnSp>
          <p:nvCxnSpPr>
            <p:cNvPr id="47" name="Straight Connector 46">
              <a:extLst>
                <a:ext uri="{FF2B5EF4-FFF2-40B4-BE49-F238E27FC236}">
                  <a16:creationId xmlns:a16="http://schemas.microsoft.com/office/drawing/2014/main" id="{EFD7EFD7-A5B5-EA4A-A65A-FF277BB56C5C}"/>
                </a:ext>
              </a:extLst>
            </p:cNvPr>
            <p:cNvCxnSpPr>
              <a:cxnSpLocks/>
              <a:stCxn id="11" idx="1"/>
              <a:endCxn id="9" idx="4"/>
            </p:cNvCxnSpPr>
            <p:nvPr/>
          </p:nvCxnSpPr>
          <p:spPr>
            <a:xfrm flipH="1" flipV="1">
              <a:off x="3955620" y="2943102"/>
              <a:ext cx="349251" cy="55028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B8C5F655-777A-A940-A069-A08A7C940219}"/>
                </a:ext>
              </a:extLst>
            </p:cNvPr>
            <p:cNvSpPr txBox="1"/>
            <p:nvPr/>
          </p:nvSpPr>
          <p:spPr>
            <a:xfrm>
              <a:off x="4242861" y="3002134"/>
              <a:ext cx="447558" cy="369332"/>
            </a:xfrm>
            <a:prstGeom prst="rect">
              <a:avLst/>
            </a:prstGeom>
            <a:noFill/>
            <a:ln>
              <a:noFill/>
            </a:ln>
          </p:spPr>
          <p:txBody>
            <a:bodyPr wrap="none" rtlCol="0">
              <a:spAutoFit/>
            </a:bodyPr>
            <a:lstStyle/>
            <a:p>
              <a:r>
                <a:rPr lang="en-US" dirty="0">
                  <a:solidFill>
                    <a:schemeClr val="accent2"/>
                  </a:solidFill>
                </a:rPr>
                <a:t>80</a:t>
              </a:r>
            </a:p>
          </p:txBody>
        </p:sp>
      </p:grpSp>
      <p:grpSp>
        <p:nvGrpSpPr>
          <p:cNvPr id="131" name="Group 130">
            <a:extLst>
              <a:ext uri="{FF2B5EF4-FFF2-40B4-BE49-F238E27FC236}">
                <a16:creationId xmlns:a16="http://schemas.microsoft.com/office/drawing/2014/main" id="{99A1BC80-13A5-1B4F-95BA-AC15864FDE9A}"/>
              </a:ext>
            </a:extLst>
          </p:cNvPr>
          <p:cNvGrpSpPr/>
          <p:nvPr/>
        </p:nvGrpSpPr>
        <p:grpSpPr>
          <a:xfrm>
            <a:off x="4615772" y="3804290"/>
            <a:ext cx="1470213" cy="700869"/>
            <a:chOff x="4615772" y="3804290"/>
            <a:chExt cx="1470213" cy="700869"/>
          </a:xfrm>
        </p:grpSpPr>
        <p:cxnSp>
          <p:nvCxnSpPr>
            <p:cNvPr id="57" name="Straight Connector 56">
              <a:extLst>
                <a:ext uri="{FF2B5EF4-FFF2-40B4-BE49-F238E27FC236}">
                  <a16:creationId xmlns:a16="http://schemas.microsoft.com/office/drawing/2014/main" id="{60BE4B39-7A69-B646-AF3D-CA5C8EA13027}"/>
                </a:ext>
              </a:extLst>
            </p:cNvPr>
            <p:cNvCxnSpPr>
              <a:cxnSpLocks/>
              <a:stCxn id="11" idx="5"/>
              <a:endCxn id="17" idx="1"/>
            </p:cNvCxnSpPr>
            <p:nvPr/>
          </p:nvCxnSpPr>
          <p:spPr>
            <a:xfrm>
              <a:off x="4615772" y="3804290"/>
              <a:ext cx="1470213" cy="58059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E37595F-8B21-F44D-AC49-699CD8410DC6}"/>
                </a:ext>
              </a:extLst>
            </p:cNvPr>
            <p:cNvSpPr txBox="1"/>
            <p:nvPr/>
          </p:nvSpPr>
          <p:spPr>
            <a:xfrm>
              <a:off x="5039128" y="4135827"/>
              <a:ext cx="447558" cy="369332"/>
            </a:xfrm>
            <a:prstGeom prst="rect">
              <a:avLst/>
            </a:prstGeom>
            <a:noFill/>
            <a:ln>
              <a:noFill/>
            </a:ln>
          </p:spPr>
          <p:txBody>
            <a:bodyPr wrap="none" rtlCol="0">
              <a:spAutoFit/>
            </a:bodyPr>
            <a:lstStyle/>
            <a:p>
              <a:r>
                <a:rPr lang="en-US" dirty="0">
                  <a:solidFill>
                    <a:schemeClr val="accent2"/>
                  </a:solidFill>
                </a:rPr>
                <a:t>97</a:t>
              </a:r>
            </a:p>
          </p:txBody>
        </p:sp>
      </p:grpSp>
      <p:grpSp>
        <p:nvGrpSpPr>
          <p:cNvPr id="133" name="Group 132">
            <a:extLst>
              <a:ext uri="{FF2B5EF4-FFF2-40B4-BE49-F238E27FC236}">
                <a16:creationId xmlns:a16="http://schemas.microsoft.com/office/drawing/2014/main" id="{DD2CC956-B0C3-744C-8A66-D251E05DDA42}"/>
              </a:ext>
            </a:extLst>
          </p:cNvPr>
          <p:cNvGrpSpPr/>
          <p:nvPr/>
        </p:nvGrpSpPr>
        <p:grpSpPr>
          <a:xfrm>
            <a:off x="4070864" y="3868679"/>
            <a:ext cx="769467" cy="2090608"/>
            <a:chOff x="4070864" y="3868679"/>
            <a:chExt cx="769467" cy="2090608"/>
          </a:xfrm>
        </p:grpSpPr>
        <p:cxnSp>
          <p:nvCxnSpPr>
            <p:cNvPr id="74" name="Straight Connector 73">
              <a:extLst>
                <a:ext uri="{FF2B5EF4-FFF2-40B4-BE49-F238E27FC236}">
                  <a16:creationId xmlns:a16="http://schemas.microsoft.com/office/drawing/2014/main" id="{5F81BB91-FD0D-B249-9A0E-EEF1009B947E}"/>
                </a:ext>
              </a:extLst>
            </p:cNvPr>
            <p:cNvCxnSpPr>
              <a:cxnSpLocks/>
              <a:stCxn id="16" idx="0"/>
              <a:endCxn id="11" idx="4"/>
            </p:cNvCxnSpPr>
            <p:nvPr/>
          </p:nvCxnSpPr>
          <p:spPr>
            <a:xfrm flipH="1" flipV="1">
              <a:off x="4460322" y="3868679"/>
              <a:ext cx="380009" cy="209060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71884C4-64A4-244B-B97D-F214B255607E}"/>
                </a:ext>
              </a:extLst>
            </p:cNvPr>
            <p:cNvSpPr txBox="1"/>
            <p:nvPr/>
          </p:nvSpPr>
          <p:spPr>
            <a:xfrm>
              <a:off x="4070864" y="4952439"/>
              <a:ext cx="579005" cy="369332"/>
            </a:xfrm>
            <a:prstGeom prst="rect">
              <a:avLst/>
            </a:prstGeom>
            <a:noFill/>
            <a:ln>
              <a:noFill/>
            </a:ln>
          </p:spPr>
          <p:txBody>
            <a:bodyPr wrap="none" rtlCol="0">
              <a:spAutoFit/>
            </a:bodyPr>
            <a:lstStyle/>
            <a:p>
              <a:r>
                <a:rPr lang="en-US" dirty="0">
                  <a:solidFill>
                    <a:schemeClr val="accent2"/>
                  </a:solidFill>
                </a:rPr>
                <a:t>146</a:t>
              </a:r>
            </a:p>
          </p:txBody>
        </p:sp>
      </p:grpSp>
      <p:grpSp>
        <p:nvGrpSpPr>
          <p:cNvPr id="135" name="Group 134">
            <a:extLst>
              <a:ext uri="{FF2B5EF4-FFF2-40B4-BE49-F238E27FC236}">
                <a16:creationId xmlns:a16="http://schemas.microsoft.com/office/drawing/2014/main" id="{708B9885-82D6-9047-B324-8718A8396D54}"/>
              </a:ext>
            </a:extLst>
          </p:cNvPr>
          <p:cNvGrpSpPr/>
          <p:nvPr/>
        </p:nvGrpSpPr>
        <p:grpSpPr>
          <a:xfrm>
            <a:off x="4995781" y="4695783"/>
            <a:ext cx="1090204" cy="1327893"/>
            <a:chOff x="4995781" y="4695783"/>
            <a:chExt cx="1090204" cy="1327893"/>
          </a:xfrm>
        </p:grpSpPr>
        <p:cxnSp>
          <p:nvCxnSpPr>
            <p:cNvPr id="77" name="Straight Connector 76">
              <a:extLst>
                <a:ext uri="{FF2B5EF4-FFF2-40B4-BE49-F238E27FC236}">
                  <a16:creationId xmlns:a16="http://schemas.microsoft.com/office/drawing/2014/main" id="{D917A935-A481-3E4D-A34E-B5516855567B}"/>
                </a:ext>
              </a:extLst>
            </p:cNvPr>
            <p:cNvCxnSpPr>
              <a:cxnSpLocks/>
              <a:stCxn id="16" idx="7"/>
              <a:endCxn id="17" idx="3"/>
            </p:cNvCxnSpPr>
            <p:nvPr/>
          </p:nvCxnSpPr>
          <p:spPr>
            <a:xfrm flipV="1">
              <a:off x="4995781" y="4695783"/>
              <a:ext cx="1090204" cy="132789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7B3317D5-D8D1-4C40-8485-5B8E2C2B2061}"/>
                </a:ext>
              </a:extLst>
            </p:cNvPr>
            <p:cNvSpPr txBox="1"/>
            <p:nvPr/>
          </p:nvSpPr>
          <p:spPr>
            <a:xfrm>
              <a:off x="5504757" y="5389043"/>
              <a:ext cx="579005" cy="369332"/>
            </a:xfrm>
            <a:prstGeom prst="rect">
              <a:avLst/>
            </a:prstGeom>
            <a:noFill/>
            <a:ln>
              <a:noFill/>
            </a:ln>
          </p:spPr>
          <p:txBody>
            <a:bodyPr wrap="none" rtlCol="0">
              <a:spAutoFit/>
            </a:bodyPr>
            <a:lstStyle/>
            <a:p>
              <a:r>
                <a:rPr lang="en-US" dirty="0">
                  <a:solidFill>
                    <a:schemeClr val="accent2"/>
                  </a:solidFill>
                </a:rPr>
                <a:t>138</a:t>
              </a:r>
            </a:p>
          </p:txBody>
        </p:sp>
      </p:grpSp>
      <p:grpSp>
        <p:nvGrpSpPr>
          <p:cNvPr id="137" name="Group 136">
            <a:extLst>
              <a:ext uri="{FF2B5EF4-FFF2-40B4-BE49-F238E27FC236}">
                <a16:creationId xmlns:a16="http://schemas.microsoft.com/office/drawing/2014/main" id="{A5FDDFF1-D76C-714E-BDF1-780E47649F73}"/>
              </a:ext>
            </a:extLst>
          </p:cNvPr>
          <p:cNvGrpSpPr/>
          <p:nvPr/>
        </p:nvGrpSpPr>
        <p:grpSpPr>
          <a:xfrm>
            <a:off x="6461275" y="4540333"/>
            <a:ext cx="1269626" cy="804349"/>
            <a:chOff x="6461275" y="4540333"/>
            <a:chExt cx="1269626" cy="804349"/>
          </a:xfrm>
        </p:grpSpPr>
        <p:cxnSp>
          <p:nvCxnSpPr>
            <p:cNvPr id="63" name="Straight Connector 62">
              <a:extLst>
                <a:ext uri="{FF2B5EF4-FFF2-40B4-BE49-F238E27FC236}">
                  <a16:creationId xmlns:a16="http://schemas.microsoft.com/office/drawing/2014/main" id="{6FA65C3B-8D67-0845-8C9E-5C379F610763}"/>
                </a:ext>
              </a:extLst>
            </p:cNvPr>
            <p:cNvCxnSpPr>
              <a:cxnSpLocks/>
              <a:stCxn id="17" idx="6"/>
              <a:endCxn id="18" idx="1"/>
            </p:cNvCxnSpPr>
            <p:nvPr/>
          </p:nvCxnSpPr>
          <p:spPr>
            <a:xfrm>
              <a:off x="6461275" y="4540333"/>
              <a:ext cx="1269626" cy="663801"/>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895DFCA7-6BB7-864B-86D8-67B617CA5712}"/>
                </a:ext>
              </a:extLst>
            </p:cNvPr>
            <p:cNvSpPr txBox="1"/>
            <p:nvPr/>
          </p:nvSpPr>
          <p:spPr>
            <a:xfrm>
              <a:off x="6855151" y="4975350"/>
              <a:ext cx="579005" cy="369332"/>
            </a:xfrm>
            <a:prstGeom prst="rect">
              <a:avLst/>
            </a:prstGeom>
            <a:noFill/>
            <a:ln>
              <a:noFill/>
            </a:ln>
          </p:spPr>
          <p:txBody>
            <a:bodyPr wrap="none" rtlCol="0">
              <a:spAutoFit/>
            </a:bodyPr>
            <a:lstStyle/>
            <a:p>
              <a:r>
                <a:rPr lang="en-US" dirty="0">
                  <a:solidFill>
                    <a:schemeClr val="accent2"/>
                  </a:solidFill>
                </a:rPr>
                <a:t>101</a:t>
              </a:r>
            </a:p>
          </p:txBody>
        </p:sp>
      </p:grpSp>
      <p:grpSp>
        <p:nvGrpSpPr>
          <p:cNvPr id="139" name="Group 138">
            <a:extLst>
              <a:ext uri="{FF2B5EF4-FFF2-40B4-BE49-F238E27FC236}">
                <a16:creationId xmlns:a16="http://schemas.microsoft.com/office/drawing/2014/main" id="{4598538E-C8C4-BB43-AAA8-0EE88DD21924}"/>
              </a:ext>
            </a:extLst>
          </p:cNvPr>
          <p:cNvGrpSpPr/>
          <p:nvPr/>
        </p:nvGrpSpPr>
        <p:grpSpPr>
          <a:xfrm>
            <a:off x="6177047" y="3027154"/>
            <a:ext cx="1553854" cy="2176980"/>
            <a:chOff x="6177047" y="3027154"/>
            <a:chExt cx="1553854" cy="2176980"/>
          </a:xfrm>
        </p:grpSpPr>
        <p:cxnSp>
          <p:nvCxnSpPr>
            <p:cNvPr id="53" name="Straight Connector 52">
              <a:extLst>
                <a:ext uri="{FF2B5EF4-FFF2-40B4-BE49-F238E27FC236}">
                  <a16:creationId xmlns:a16="http://schemas.microsoft.com/office/drawing/2014/main" id="{50FB7203-DE69-B344-BF95-EA65B68C1817}"/>
                </a:ext>
              </a:extLst>
            </p:cNvPr>
            <p:cNvCxnSpPr>
              <a:cxnSpLocks/>
              <a:stCxn id="10" idx="5"/>
              <a:endCxn id="18" idx="1"/>
            </p:cNvCxnSpPr>
            <p:nvPr/>
          </p:nvCxnSpPr>
          <p:spPr>
            <a:xfrm>
              <a:off x="6177047" y="3027154"/>
              <a:ext cx="1553854" cy="21769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09C6B21-F10F-B347-AE82-A3C1BB318083}"/>
                </a:ext>
              </a:extLst>
            </p:cNvPr>
            <p:cNvSpPr txBox="1"/>
            <p:nvPr/>
          </p:nvSpPr>
          <p:spPr>
            <a:xfrm>
              <a:off x="7062168" y="3983356"/>
              <a:ext cx="579005" cy="369332"/>
            </a:xfrm>
            <a:prstGeom prst="rect">
              <a:avLst/>
            </a:prstGeom>
            <a:noFill/>
            <a:ln>
              <a:noFill/>
            </a:ln>
          </p:spPr>
          <p:txBody>
            <a:bodyPr wrap="none" rtlCol="0">
              <a:spAutoFit/>
            </a:bodyPr>
            <a:lstStyle/>
            <a:p>
              <a:r>
                <a:rPr lang="en-US" dirty="0">
                  <a:solidFill>
                    <a:schemeClr val="accent2"/>
                  </a:solidFill>
                </a:rPr>
                <a:t>211</a:t>
              </a:r>
            </a:p>
          </p:txBody>
        </p:sp>
      </p:grpSp>
      <p:grpSp>
        <p:nvGrpSpPr>
          <p:cNvPr id="141" name="Group 140">
            <a:extLst>
              <a:ext uri="{FF2B5EF4-FFF2-40B4-BE49-F238E27FC236}">
                <a16:creationId xmlns:a16="http://schemas.microsoft.com/office/drawing/2014/main" id="{0F6EE356-01D2-2345-B088-9588EB35B651}"/>
              </a:ext>
            </a:extLst>
          </p:cNvPr>
          <p:cNvGrpSpPr/>
          <p:nvPr/>
        </p:nvGrpSpPr>
        <p:grpSpPr>
          <a:xfrm>
            <a:off x="8106191" y="4793966"/>
            <a:ext cx="782959" cy="565619"/>
            <a:chOff x="8106191" y="4793966"/>
            <a:chExt cx="782959" cy="565619"/>
          </a:xfrm>
        </p:grpSpPr>
        <p:cxnSp>
          <p:nvCxnSpPr>
            <p:cNvPr id="61" name="Straight Connector 60">
              <a:extLst>
                <a:ext uri="{FF2B5EF4-FFF2-40B4-BE49-F238E27FC236}">
                  <a16:creationId xmlns:a16="http://schemas.microsoft.com/office/drawing/2014/main" id="{6997B0A9-C475-864C-BB66-C48CDFC391D6}"/>
                </a:ext>
              </a:extLst>
            </p:cNvPr>
            <p:cNvCxnSpPr>
              <a:cxnSpLocks/>
              <a:stCxn id="6" idx="3"/>
              <a:endCxn id="18" idx="6"/>
            </p:cNvCxnSpPr>
            <p:nvPr/>
          </p:nvCxnSpPr>
          <p:spPr>
            <a:xfrm flipH="1">
              <a:off x="8106191" y="4990541"/>
              <a:ext cx="782959" cy="36904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49AC0BF1-4DCD-8445-9286-FF06D2DA98AA}"/>
                </a:ext>
              </a:extLst>
            </p:cNvPr>
            <p:cNvSpPr txBox="1"/>
            <p:nvPr/>
          </p:nvSpPr>
          <p:spPr>
            <a:xfrm>
              <a:off x="8183382" y="4793966"/>
              <a:ext cx="447558" cy="369332"/>
            </a:xfrm>
            <a:prstGeom prst="rect">
              <a:avLst/>
            </a:prstGeom>
            <a:noFill/>
            <a:ln>
              <a:noFill/>
            </a:ln>
          </p:spPr>
          <p:txBody>
            <a:bodyPr wrap="none" rtlCol="0">
              <a:spAutoFit/>
            </a:bodyPr>
            <a:lstStyle/>
            <a:p>
              <a:r>
                <a:rPr lang="en-US" dirty="0">
                  <a:solidFill>
                    <a:schemeClr val="accent2"/>
                  </a:solidFill>
                </a:rPr>
                <a:t>85</a:t>
              </a:r>
            </a:p>
          </p:txBody>
        </p:sp>
      </p:grpSp>
      <p:grpSp>
        <p:nvGrpSpPr>
          <p:cNvPr id="143" name="Group 142">
            <a:extLst>
              <a:ext uri="{FF2B5EF4-FFF2-40B4-BE49-F238E27FC236}">
                <a16:creationId xmlns:a16="http://schemas.microsoft.com/office/drawing/2014/main" id="{E567D439-319F-FC40-BDEC-C518383CFC23}"/>
              </a:ext>
            </a:extLst>
          </p:cNvPr>
          <p:cNvGrpSpPr/>
          <p:nvPr/>
        </p:nvGrpSpPr>
        <p:grpSpPr>
          <a:xfrm>
            <a:off x="7507122" y="5579424"/>
            <a:ext cx="581609" cy="771484"/>
            <a:chOff x="7507122" y="5579424"/>
            <a:chExt cx="581609" cy="771484"/>
          </a:xfrm>
        </p:grpSpPr>
        <p:cxnSp>
          <p:nvCxnSpPr>
            <p:cNvPr id="60" name="Straight Connector 59">
              <a:extLst>
                <a:ext uri="{FF2B5EF4-FFF2-40B4-BE49-F238E27FC236}">
                  <a16:creationId xmlns:a16="http://schemas.microsoft.com/office/drawing/2014/main" id="{E31EC5B6-E0E8-1A43-8665-F95E3ACDF6E2}"/>
                </a:ext>
              </a:extLst>
            </p:cNvPr>
            <p:cNvCxnSpPr>
              <a:cxnSpLocks/>
              <a:stCxn id="18" idx="4"/>
              <a:endCxn id="19" idx="7"/>
            </p:cNvCxnSpPr>
            <p:nvPr/>
          </p:nvCxnSpPr>
          <p:spPr>
            <a:xfrm flipH="1">
              <a:off x="7507122" y="5579424"/>
              <a:ext cx="379230" cy="7491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6B22D868-58EB-2847-AF93-02726DE2E881}"/>
                </a:ext>
              </a:extLst>
            </p:cNvPr>
            <p:cNvSpPr txBox="1"/>
            <p:nvPr/>
          </p:nvSpPr>
          <p:spPr>
            <a:xfrm>
              <a:off x="7641173" y="5981576"/>
              <a:ext cx="447558" cy="369332"/>
            </a:xfrm>
            <a:prstGeom prst="rect">
              <a:avLst/>
            </a:prstGeom>
            <a:noFill/>
            <a:ln>
              <a:noFill/>
            </a:ln>
          </p:spPr>
          <p:txBody>
            <a:bodyPr wrap="none" rtlCol="0">
              <a:spAutoFit/>
            </a:bodyPr>
            <a:lstStyle/>
            <a:p>
              <a:r>
                <a:rPr lang="en-US" dirty="0">
                  <a:solidFill>
                    <a:schemeClr val="accent2"/>
                  </a:solidFill>
                </a:rPr>
                <a:t>90</a:t>
              </a:r>
            </a:p>
          </p:txBody>
        </p:sp>
      </p:grpSp>
      <p:grpSp>
        <p:nvGrpSpPr>
          <p:cNvPr id="145" name="Group 144">
            <a:extLst>
              <a:ext uri="{FF2B5EF4-FFF2-40B4-BE49-F238E27FC236}">
                <a16:creationId xmlns:a16="http://schemas.microsoft.com/office/drawing/2014/main" id="{80DAFEB8-52F9-0748-9786-8AD0B880D90F}"/>
              </a:ext>
            </a:extLst>
          </p:cNvPr>
          <p:cNvGrpSpPr/>
          <p:nvPr/>
        </p:nvGrpSpPr>
        <p:grpSpPr>
          <a:xfrm>
            <a:off x="9264440" y="4494974"/>
            <a:ext cx="1068375" cy="369332"/>
            <a:chOff x="9264440" y="4494974"/>
            <a:chExt cx="1068375" cy="369332"/>
          </a:xfrm>
        </p:grpSpPr>
        <p:cxnSp>
          <p:nvCxnSpPr>
            <p:cNvPr id="56" name="Straight Connector 55">
              <a:extLst>
                <a:ext uri="{FF2B5EF4-FFF2-40B4-BE49-F238E27FC236}">
                  <a16:creationId xmlns:a16="http://schemas.microsoft.com/office/drawing/2014/main" id="{44B3F772-00D0-2B41-B715-B653B96EF21D}"/>
                </a:ext>
              </a:extLst>
            </p:cNvPr>
            <p:cNvCxnSpPr>
              <a:cxnSpLocks/>
              <a:stCxn id="24" idx="2"/>
              <a:endCxn id="6" idx="6"/>
            </p:cNvCxnSpPr>
            <p:nvPr/>
          </p:nvCxnSpPr>
          <p:spPr>
            <a:xfrm flipH="1">
              <a:off x="9264440" y="4835091"/>
              <a:ext cx="1068375"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B3F1F33B-C6E5-594C-9CE4-4C3C8C2A4C40}"/>
                </a:ext>
              </a:extLst>
            </p:cNvPr>
            <p:cNvSpPr txBox="1"/>
            <p:nvPr/>
          </p:nvSpPr>
          <p:spPr>
            <a:xfrm>
              <a:off x="9699315" y="4494974"/>
              <a:ext cx="447558" cy="369332"/>
            </a:xfrm>
            <a:prstGeom prst="rect">
              <a:avLst/>
            </a:prstGeom>
            <a:noFill/>
            <a:ln>
              <a:noFill/>
            </a:ln>
          </p:spPr>
          <p:txBody>
            <a:bodyPr wrap="none" rtlCol="0">
              <a:spAutoFit/>
            </a:bodyPr>
            <a:lstStyle/>
            <a:p>
              <a:r>
                <a:rPr lang="en-US" dirty="0">
                  <a:solidFill>
                    <a:schemeClr val="accent2"/>
                  </a:solidFill>
                </a:rPr>
                <a:t>98</a:t>
              </a:r>
            </a:p>
          </p:txBody>
        </p:sp>
      </p:grpSp>
      <p:grpSp>
        <p:nvGrpSpPr>
          <p:cNvPr id="147" name="Group 146">
            <a:extLst>
              <a:ext uri="{FF2B5EF4-FFF2-40B4-BE49-F238E27FC236}">
                <a16:creationId xmlns:a16="http://schemas.microsoft.com/office/drawing/2014/main" id="{3896B1B8-6410-F446-9555-165DD5036113}"/>
              </a:ext>
            </a:extLst>
          </p:cNvPr>
          <p:cNvGrpSpPr/>
          <p:nvPr/>
        </p:nvGrpSpPr>
        <p:grpSpPr>
          <a:xfrm>
            <a:off x="8183382" y="1020464"/>
            <a:ext cx="972559" cy="532008"/>
            <a:chOff x="8183382" y="1020464"/>
            <a:chExt cx="972559" cy="532008"/>
          </a:xfrm>
        </p:grpSpPr>
        <p:cxnSp>
          <p:nvCxnSpPr>
            <p:cNvPr id="62" name="Straight Connector 61">
              <a:extLst>
                <a:ext uri="{FF2B5EF4-FFF2-40B4-BE49-F238E27FC236}">
                  <a16:creationId xmlns:a16="http://schemas.microsoft.com/office/drawing/2014/main" id="{5E5631AA-5A66-FB46-9B63-633E7B9E4C50}"/>
                </a:ext>
              </a:extLst>
            </p:cNvPr>
            <p:cNvCxnSpPr>
              <a:cxnSpLocks/>
              <a:stCxn id="20" idx="6"/>
              <a:endCxn id="21" idx="1"/>
            </p:cNvCxnSpPr>
            <p:nvPr/>
          </p:nvCxnSpPr>
          <p:spPr>
            <a:xfrm>
              <a:off x="8183382" y="1129989"/>
              <a:ext cx="972559" cy="42248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FF8AD038-3985-FD46-949E-94B07B3CC4C5}"/>
                </a:ext>
              </a:extLst>
            </p:cNvPr>
            <p:cNvSpPr txBox="1"/>
            <p:nvPr/>
          </p:nvSpPr>
          <p:spPr>
            <a:xfrm>
              <a:off x="8630940" y="1020464"/>
              <a:ext cx="447558" cy="369332"/>
            </a:xfrm>
            <a:prstGeom prst="rect">
              <a:avLst/>
            </a:prstGeom>
            <a:noFill/>
            <a:ln>
              <a:noFill/>
            </a:ln>
          </p:spPr>
          <p:txBody>
            <a:bodyPr wrap="none" rtlCol="0">
              <a:spAutoFit/>
            </a:bodyPr>
            <a:lstStyle/>
            <a:p>
              <a:r>
                <a:rPr lang="en-US" dirty="0">
                  <a:solidFill>
                    <a:schemeClr val="accent2"/>
                  </a:solidFill>
                </a:rPr>
                <a:t>87</a:t>
              </a:r>
            </a:p>
          </p:txBody>
        </p:sp>
      </p:grpSp>
      <p:grpSp>
        <p:nvGrpSpPr>
          <p:cNvPr id="149" name="Group 148">
            <a:extLst>
              <a:ext uri="{FF2B5EF4-FFF2-40B4-BE49-F238E27FC236}">
                <a16:creationId xmlns:a16="http://schemas.microsoft.com/office/drawing/2014/main" id="{F5202BD8-2E3F-6445-8328-75126B594125}"/>
              </a:ext>
            </a:extLst>
          </p:cNvPr>
          <p:cNvGrpSpPr/>
          <p:nvPr/>
        </p:nvGrpSpPr>
        <p:grpSpPr>
          <a:xfrm>
            <a:off x="9466842" y="1863373"/>
            <a:ext cx="779343" cy="924278"/>
            <a:chOff x="9466842" y="1863373"/>
            <a:chExt cx="779343" cy="924278"/>
          </a:xfrm>
        </p:grpSpPr>
        <p:cxnSp>
          <p:nvCxnSpPr>
            <p:cNvPr id="87" name="Straight Connector 86">
              <a:extLst>
                <a:ext uri="{FF2B5EF4-FFF2-40B4-BE49-F238E27FC236}">
                  <a16:creationId xmlns:a16="http://schemas.microsoft.com/office/drawing/2014/main" id="{E211B618-C73F-7F4E-AFC7-0D2B8310D1C6}"/>
                </a:ext>
              </a:extLst>
            </p:cNvPr>
            <p:cNvCxnSpPr>
              <a:cxnSpLocks/>
              <a:stCxn id="21" idx="5"/>
              <a:endCxn id="22" idx="1"/>
            </p:cNvCxnSpPr>
            <p:nvPr/>
          </p:nvCxnSpPr>
          <p:spPr>
            <a:xfrm>
              <a:off x="9466842" y="1863373"/>
              <a:ext cx="490683" cy="92427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B089706F-F196-224D-B94F-BBB398DEE0D0}"/>
                </a:ext>
              </a:extLst>
            </p:cNvPr>
            <p:cNvSpPr txBox="1"/>
            <p:nvPr/>
          </p:nvSpPr>
          <p:spPr>
            <a:xfrm>
              <a:off x="9798627" y="2112219"/>
              <a:ext cx="447558" cy="369332"/>
            </a:xfrm>
            <a:prstGeom prst="rect">
              <a:avLst/>
            </a:prstGeom>
            <a:noFill/>
            <a:ln>
              <a:noFill/>
            </a:ln>
          </p:spPr>
          <p:txBody>
            <a:bodyPr wrap="none" rtlCol="0">
              <a:spAutoFit/>
            </a:bodyPr>
            <a:lstStyle/>
            <a:p>
              <a:r>
                <a:rPr lang="en-US" dirty="0">
                  <a:solidFill>
                    <a:schemeClr val="accent2"/>
                  </a:solidFill>
                </a:rPr>
                <a:t>92</a:t>
              </a:r>
            </a:p>
          </p:txBody>
        </p:sp>
      </p:grpSp>
      <p:grpSp>
        <p:nvGrpSpPr>
          <p:cNvPr id="151" name="Group 150">
            <a:extLst>
              <a:ext uri="{FF2B5EF4-FFF2-40B4-BE49-F238E27FC236}">
                <a16:creationId xmlns:a16="http://schemas.microsoft.com/office/drawing/2014/main" id="{E03F7891-3D7F-8E44-B14B-957F28695F28}"/>
              </a:ext>
            </a:extLst>
          </p:cNvPr>
          <p:cNvGrpSpPr/>
          <p:nvPr/>
        </p:nvGrpSpPr>
        <p:grpSpPr>
          <a:xfrm>
            <a:off x="9200051" y="3162941"/>
            <a:ext cx="1022844" cy="1516699"/>
            <a:chOff x="9200051" y="3162941"/>
            <a:chExt cx="1022844" cy="1516699"/>
          </a:xfrm>
        </p:grpSpPr>
        <p:cxnSp>
          <p:nvCxnSpPr>
            <p:cNvPr id="90" name="Straight Connector 89">
              <a:extLst>
                <a:ext uri="{FF2B5EF4-FFF2-40B4-BE49-F238E27FC236}">
                  <a16:creationId xmlns:a16="http://schemas.microsoft.com/office/drawing/2014/main" id="{BB02B7C0-9CAC-5E46-B90E-0BD3873A039E}"/>
                </a:ext>
              </a:extLst>
            </p:cNvPr>
            <p:cNvCxnSpPr>
              <a:cxnSpLocks/>
              <a:stCxn id="22" idx="4"/>
              <a:endCxn id="6" idx="7"/>
            </p:cNvCxnSpPr>
            <p:nvPr/>
          </p:nvCxnSpPr>
          <p:spPr>
            <a:xfrm flipH="1">
              <a:off x="9200051" y="3162941"/>
              <a:ext cx="912925" cy="151669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0EE6C8B1-DE6B-0D49-825E-206FA4E2A711}"/>
                </a:ext>
              </a:extLst>
            </p:cNvPr>
            <p:cNvSpPr txBox="1"/>
            <p:nvPr/>
          </p:nvSpPr>
          <p:spPr>
            <a:xfrm>
              <a:off x="9643890" y="3853171"/>
              <a:ext cx="579005" cy="369332"/>
            </a:xfrm>
            <a:prstGeom prst="rect">
              <a:avLst/>
            </a:prstGeom>
            <a:noFill/>
            <a:ln>
              <a:noFill/>
            </a:ln>
          </p:spPr>
          <p:txBody>
            <a:bodyPr wrap="none" rtlCol="0">
              <a:spAutoFit/>
            </a:bodyPr>
            <a:lstStyle/>
            <a:p>
              <a:r>
                <a:rPr lang="en-US" dirty="0">
                  <a:solidFill>
                    <a:schemeClr val="accent2"/>
                  </a:solidFill>
                </a:rPr>
                <a:t>142</a:t>
              </a:r>
            </a:p>
          </p:txBody>
        </p:sp>
      </p:grpSp>
      <p:grpSp>
        <p:nvGrpSpPr>
          <p:cNvPr id="153" name="Group 152">
            <a:extLst>
              <a:ext uri="{FF2B5EF4-FFF2-40B4-BE49-F238E27FC236}">
                <a16:creationId xmlns:a16="http://schemas.microsoft.com/office/drawing/2014/main" id="{481B342B-F6F5-4E4D-B117-5D7C0916DB3A}"/>
              </a:ext>
            </a:extLst>
          </p:cNvPr>
          <p:cNvGrpSpPr/>
          <p:nvPr/>
        </p:nvGrpSpPr>
        <p:grpSpPr>
          <a:xfrm>
            <a:off x="10708105" y="4990541"/>
            <a:ext cx="771565" cy="834014"/>
            <a:chOff x="10708105" y="4990541"/>
            <a:chExt cx="771565" cy="834014"/>
          </a:xfrm>
        </p:grpSpPr>
        <p:cxnSp>
          <p:nvCxnSpPr>
            <p:cNvPr id="100" name="Straight Connector 99">
              <a:extLst>
                <a:ext uri="{FF2B5EF4-FFF2-40B4-BE49-F238E27FC236}">
                  <a16:creationId xmlns:a16="http://schemas.microsoft.com/office/drawing/2014/main" id="{53365A6F-EA42-8B4E-8A78-66213E5E714B}"/>
                </a:ext>
              </a:extLst>
            </p:cNvPr>
            <p:cNvCxnSpPr>
              <a:cxnSpLocks/>
              <a:stCxn id="24" idx="5"/>
              <a:endCxn id="25" idx="0"/>
            </p:cNvCxnSpPr>
            <p:nvPr/>
          </p:nvCxnSpPr>
          <p:spPr>
            <a:xfrm>
              <a:off x="10708105" y="4990541"/>
              <a:ext cx="463955" cy="83401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A851702-E4D2-4546-9B3F-130012FDB109}"/>
                </a:ext>
              </a:extLst>
            </p:cNvPr>
            <p:cNvSpPr txBox="1"/>
            <p:nvPr/>
          </p:nvSpPr>
          <p:spPr>
            <a:xfrm>
              <a:off x="11032112" y="5271118"/>
              <a:ext cx="447558" cy="369332"/>
            </a:xfrm>
            <a:prstGeom prst="rect">
              <a:avLst/>
            </a:prstGeom>
            <a:noFill/>
            <a:ln>
              <a:noFill/>
            </a:ln>
          </p:spPr>
          <p:txBody>
            <a:bodyPr wrap="none" rtlCol="0">
              <a:spAutoFit/>
            </a:bodyPr>
            <a:lstStyle/>
            <a:p>
              <a:r>
                <a:rPr lang="en-US" dirty="0">
                  <a:solidFill>
                    <a:schemeClr val="accent2"/>
                  </a:solidFill>
                </a:rPr>
                <a:t>86</a:t>
              </a:r>
            </a:p>
          </p:txBody>
        </p:sp>
      </p:grpSp>
      <p:grpSp>
        <p:nvGrpSpPr>
          <p:cNvPr id="156" name="Group 155">
            <a:extLst>
              <a:ext uri="{FF2B5EF4-FFF2-40B4-BE49-F238E27FC236}">
                <a16:creationId xmlns:a16="http://schemas.microsoft.com/office/drawing/2014/main" id="{90F77E2F-0B39-6A47-A08C-C087B9AF7B9A}"/>
              </a:ext>
            </a:extLst>
          </p:cNvPr>
          <p:cNvGrpSpPr/>
          <p:nvPr/>
        </p:nvGrpSpPr>
        <p:grpSpPr>
          <a:xfrm>
            <a:off x="2162940" y="118084"/>
            <a:ext cx="1493192" cy="509183"/>
            <a:chOff x="2162940" y="118084"/>
            <a:chExt cx="1493192" cy="509183"/>
          </a:xfrm>
        </p:grpSpPr>
        <p:sp>
          <p:nvSpPr>
            <p:cNvPr id="23" name="Oval 22">
              <a:extLst>
                <a:ext uri="{FF2B5EF4-FFF2-40B4-BE49-F238E27FC236}">
                  <a16:creationId xmlns:a16="http://schemas.microsoft.com/office/drawing/2014/main" id="{B1F11B64-5287-3644-82C9-35C5B8686938}"/>
                </a:ext>
              </a:extLst>
            </p:cNvPr>
            <p:cNvSpPr/>
            <p:nvPr/>
          </p:nvSpPr>
          <p:spPr>
            <a:xfrm>
              <a:off x="2162940" y="18758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4" name="Rectangle 153">
              <a:extLst>
                <a:ext uri="{FF2B5EF4-FFF2-40B4-BE49-F238E27FC236}">
                  <a16:creationId xmlns:a16="http://schemas.microsoft.com/office/drawing/2014/main" id="{FBD77249-4BBE-E643-A5DA-18A7A58E4768}"/>
                </a:ext>
              </a:extLst>
            </p:cNvPr>
            <p:cNvSpPr/>
            <p:nvPr/>
          </p:nvSpPr>
          <p:spPr>
            <a:xfrm>
              <a:off x="2574746" y="118084"/>
              <a:ext cx="108138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Onderon</a:t>
              </a:r>
              <a:endParaRPr lang="en-US" dirty="0">
                <a:solidFill>
                  <a:schemeClr val="accent2"/>
                </a:solidFill>
                <a:effectLst/>
                <a:latin typeface="Helvetica Neue" panose="02000503000000020004" pitchFamily="2" charset="0"/>
              </a:endParaRPr>
            </a:p>
          </p:txBody>
        </p:sp>
      </p:grpSp>
      <p:grpSp>
        <p:nvGrpSpPr>
          <p:cNvPr id="158" name="Group 157">
            <a:extLst>
              <a:ext uri="{FF2B5EF4-FFF2-40B4-BE49-F238E27FC236}">
                <a16:creationId xmlns:a16="http://schemas.microsoft.com/office/drawing/2014/main" id="{FF1FD101-EA15-1641-87CC-400A3131BA89}"/>
              </a:ext>
            </a:extLst>
          </p:cNvPr>
          <p:cNvGrpSpPr/>
          <p:nvPr/>
        </p:nvGrpSpPr>
        <p:grpSpPr>
          <a:xfrm>
            <a:off x="569517" y="709168"/>
            <a:ext cx="1522171" cy="733189"/>
            <a:chOff x="569517" y="709168"/>
            <a:chExt cx="1522171" cy="733189"/>
          </a:xfrm>
        </p:grpSpPr>
        <p:sp>
          <p:nvSpPr>
            <p:cNvPr id="7" name="Oval 6">
              <a:extLst>
                <a:ext uri="{FF2B5EF4-FFF2-40B4-BE49-F238E27FC236}">
                  <a16:creationId xmlns:a16="http://schemas.microsoft.com/office/drawing/2014/main" id="{8314A98F-B44B-0C40-B635-481D365F8ECD}"/>
                </a:ext>
              </a:extLst>
            </p:cNvPr>
            <p:cNvSpPr/>
            <p:nvPr/>
          </p:nvSpPr>
          <p:spPr>
            <a:xfrm>
              <a:off x="1652009" y="100267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7" name="Rectangle 156">
              <a:extLst>
                <a:ext uri="{FF2B5EF4-FFF2-40B4-BE49-F238E27FC236}">
                  <a16:creationId xmlns:a16="http://schemas.microsoft.com/office/drawing/2014/main" id="{7751A668-D35B-0E4D-BE73-0032EE8195CB}"/>
                </a:ext>
              </a:extLst>
            </p:cNvPr>
            <p:cNvSpPr/>
            <p:nvPr/>
          </p:nvSpPr>
          <p:spPr>
            <a:xfrm>
              <a:off x="569517" y="709168"/>
              <a:ext cx="125226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Coruscant</a:t>
              </a:r>
              <a:endParaRPr lang="en-US" dirty="0">
                <a:solidFill>
                  <a:schemeClr val="accent2"/>
                </a:solidFill>
                <a:effectLst/>
                <a:latin typeface="Helvetica Neue" panose="02000503000000020004" pitchFamily="2" charset="0"/>
              </a:endParaRPr>
            </a:p>
          </p:txBody>
        </p:sp>
      </p:grpSp>
      <p:grpSp>
        <p:nvGrpSpPr>
          <p:cNvPr id="160" name="Group 159">
            <a:extLst>
              <a:ext uri="{FF2B5EF4-FFF2-40B4-BE49-F238E27FC236}">
                <a16:creationId xmlns:a16="http://schemas.microsoft.com/office/drawing/2014/main" id="{CC4554E0-3B4F-354A-9076-6397F8746EB1}"/>
              </a:ext>
            </a:extLst>
          </p:cNvPr>
          <p:cNvGrpSpPr/>
          <p:nvPr/>
        </p:nvGrpSpPr>
        <p:grpSpPr>
          <a:xfrm>
            <a:off x="319177" y="1797206"/>
            <a:ext cx="1484535" cy="499679"/>
            <a:chOff x="319177" y="1797206"/>
            <a:chExt cx="1484535" cy="499679"/>
          </a:xfrm>
        </p:grpSpPr>
        <p:sp>
          <p:nvSpPr>
            <p:cNvPr id="8" name="Oval 7">
              <a:extLst>
                <a:ext uri="{FF2B5EF4-FFF2-40B4-BE49-F238E27FC236}">
                  <a16:creationId xmlns:a16="http://schemas.microsoft.com/office/drawing/2014/main" id="{32EB5876-7992-5F4E-975B-F94D51AF9340}"/>
                </a:ext>
              </a:extLst>
            </p:cNvPr>
            <p:cNvSpPr/>
            <p:nvPr/>
          </p:nvSpPr>
          <p:spPr>
            <a:xfrm>
              <a:off x="1364033" y="1857206"/>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59" name="Rectangle 158">
              <a:extLst>
                <a:ext uri="{FF2B5EF4-FFF2-40B4-BE49-F238E27FC236}">
                  <a16:creationId xmlns:a16="http://schemas.microsoft.com/office/drawing/2014/main" id="{5954A569-ADF9-C946-ABCD-A604E0C54821}"/>
                </a:ext>
              </a:extLst>
            </p:cNvPr>
            <p:cNvSpPr/>
            <p:nvPr/>
          </p:nvSpPr>
          <p:spPr>
            <a:xfrm>
              <a:off x="319177" y="1797206"/>
              <a:ext cx="1096775"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Alderaan</a:t>
              </a:r>
              <a:endParaRPr lang="en-US" dirty="0">
                <a:solidFill>
                  <a:schemeClr val="accent2"/>
                </a:solidFill>
                <a:effectLst/>
                <a:latin typeface="Helvetica Neue" panose="02000503000000020004" pitchFamily="2" charset="0"/>
              </a:endParaRPr>
            </a:p>
          </p:txBody>
        </p:sp>
      </p:grpSp>
      <p:grpSp>
        <p:nvGrpSpPr>
          <p:cNvPr id="162" name="Group 161">
            <a:extLst>
              <a:ext uri="{FF2B5EF4-FFF2-40B4-BE49-F238E27FC236}">
                <a16:creationId xmlns:a16="http://schemas.microsoft.com/office/drawing/2014/main" id="{82E0FE03-7385-DE4C-902C-71BE827D47AD}"/>
              </a:ext>
            </a:extLst>
          </p:cNvPr>
          <p:cNvGrpSpPr/>
          <p:nvPr/>
        </p:nvGrpSpPr>
        <p:grpSpPr>
          <a:xfrm>
            <a:off x="360669" y="3434398"/>
            <a:ext cx="1443043" cy="670082"/>
            <a:chOff x="360669" y="3434398"/>
            <a:chExt cx="1443043" cy="670082"/>
          </a:xfrm>
        </p:grpSpPr>
        <p:sp>
          <p:nvSpPr>
            <p:cNvPr id="12" name="Oval 11">
              <a:extLst>
                <a:ext uri="{FF2B5EF4-FFF2-40B4-BE49-F238E27FC236}">
                  <a16:creationId xmlns:a16="http://schemas.microsoft.com/office/drawing/2014/main" id="{09D6DC3F-8383-1746-A9CB-54F77A1F606B}"/>
                </a:ext>
              </a:extLst>
            </p:cNvPr>
            <p:cNvSpPr/>
            <p:nvPr/>
          </p:nvSpPr>
          <p:spPr>
            <a:xfrm>
              <a:off x="1364033" y="343439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1" name="Rectangle 160">
              <a:extLst>
                <a:ext uri="{FF2B5EF4-FFF2-40B4-BE49-F238E27FC236}">
                  <a16:creationId xmlns:a16="http://schemas.microsoft.com/office/drawing/2014/main" id="{B1EDDC0E-D4D2-3349-A03E-91FB04B78152}"/>
                </a:ext>
              </a:extLst>
            </p:cNvPr>
            <p:cNvSpPr/>
            <p:nvPr/>
          </p:nvSpPr>
          <p:spPr>
            <a:xfrm>
              <a:off x="360669" y="3735148"/>
              <a:ext cx="1056700"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Tatooine</a:t>
              </a:r>
              <a:endParaRPr lang="en-US" dirty="0">
                <a:solidFill>
                  <a:schemeClr val="accent2"/>
                </a:solidFill>
                <a:effectLst/>
                <a:latin typeface="Helvetica Neue" panose="02000503000000020004" pitchFamily="2" charset="0"/>
              </a:endParaRPr>
            </a:p>
          </p:txBody>
        </p:sp>
      </p:grpSp>
      <p:grpSp>
        <p:nvGrpSpPr>
          <p:cNvPr id="164" name="Group 163">
            <a:extLst>
              <a:ext uri="{FF2B5EF4-FFF2-40B4-BE49-F238E27FC236}">
                <a16:creationId xmlns:a16="http://schemas.microsoft.com/office/drawing/2014/main" id="{B324B3A8-6A49-444F-9A93-2FCE33427477}"/>
              </a:ext>
            </a:extLst>
          </p:cNvPr>
          <p:cNvGrpSpPr/>
          <p:nvPr/>
        </p:nvGrpSpPr>
        <p:grpSpPr>
          <a:xfrm>
            <a:off x="2807076" y="3757448"/>
            <a:ext cx="1433406" cy="782885"/>
            <a:chOff x="2807076" y="3757448"/>
            <a:chExt cx="1433406" cy="782885"/>
          </a:xfrm>
        </p:grpSpPr>
        <p:sp>
          <p:nvSpPr>
            <p:cNvPr id="13" name="Oval 12">
              <a:extLst>
                <a:ext uri="{FF2B5EF4-FFF2-40B4-BE49-F238E27FC236}">
                  <a16:creationId xmlns:a16="http://schemas.microsoft.com/office/drawing/2014/main" id="{959781E7-4F9C-8A47-A65A-EC98580E09E9}"/>
                </a:ext>
              </a:extLst>
            </p:cNvPr>
            <p:cNvSpPr/>
            <p:nvPr/>
          </p:nvSpPr>
          <p:spPr>
            <a:xfrm>
              <a:off x="2874818" y="410065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3" name="Rectangle 162">
              <a:extLst>
                <a:ext uri="{FF2B5EF4-FFF2-40B4-BE49-F238E27FC236}">
                  <a16:creationId xmlns:a16="http://schemas.microsoft.com/office/drawing/2014/main" id="{53240276-E4A8-BB40-AEE4-81EDB94A308E}"/>
                </a:ext>
              </a:extLst>
            </p:cNvPr>
            <p:cNvSpPr/>
            <p:nvPr/>
          </p:nvSpPr>
          <p:spPr>
            <a:xfrm>
              <a:off x="2807076" y="3757448"/>
              <a:ext cx="1433406"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Lotho</a:t>
              </a:r>
              <a:r>
                <a:rPr lang="en-US" dirty="0">
                  <a:solidFill>
                    <a:schemeClr val="accent2"/>
                  </a:solidFill>
                  <a:latin typeface="Helvetica Neue" panose="02000503000000020004" pitchFamily="2" charset="0"/>
                </a:rPr>
                <a:t> Minor</a:t>
              </a:r>
              <a:endParaRPr lang="en-US" dirty="0">
                <a:solidFill>
                  <a:schemeClr val="accent2"/>
                </a:solidFill>
                <a:effectLst/>
                <a:latin typeface="Helvetica Neue" panose="02000503000000020004" pitchFamily="2" charset="0"/>
              </a:endParaRPr>
            </a:p>
          </p:txBody>
        </p:sp>
      </p:grpSp>
      <p:grpSp>
        <p:nvGrpSpPr>
          <p:cNvPr id="166" name="Group 165">
            <a:extLst>
              <a:ext uri="{FF2B5EF4-FFF2-40B4-BE49-F238E27FC236}">
                <a16:creationId xmlns:a16="http://schemas.microsoft.com/office/drawing/2014/main" id="{5CCD03D0-5DCE-B141-B97C-B455255651BC}"/>
              </a:ext>
            </a:extLst>
          </p:cNvPr>
          <p:cNvGrpSpPr/>
          <p:nvPr/>
        </p:nvGrpSpPr>
        <p:grpSpPr>
          <a:xfrm>
            <a:off x="1671618" y="4805763"/>
            <a:ext cx="1684443" cy="500529"/>
            <a:chOff x="1671618" y="4805763"/>
            <a:chExt cx="1684443" cy="500529"/>
          </a:xfrm>
        </p:grpSpPr>
        <p:sp>
          <p:nvSpPr>
            <p:cNvPr id="14" name="Oval 13">
              <a:extLst>
                <a:ext uri="{FF2B5EF4-FFF2-40B4-BE49-F238E27FC236}">
                  <a16:creationId xmlns:a16="http://schemas.microsoft.com/office/drawing/2014/main" id="{95A1C621-2C70-EE41-900A-00CEA972088F}"/>
                </a:ext>
              </a:extLst>
            </p:cNvPr>
            <p:cNvSpPr/>
            <p:nvPr/>
          </p:nvSpPr>
          <p:spPr>
            <a:xfrm>
              <a:off x="2916382" y="486661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5" name="Rectangle 164">
              <a:extLst>
                <a:ext uri="{FF2B5EF4-FFF2-40B4-BE49-F238E27FC236}">
                  <a16:creationId xmlns:a16="http://schemas.microsoft.com/office/drawing/2014/main" id="{50A9721B-16E2-6046-B8E0-5CBAFF8B9726}"/>
                </a:ext>
              </a:extLst>
            </p:cNvPr>
            <p:cNvSpPr/>
            <p:nvPr/>
          </p:nvSpPr>
          <p:spPr>
            <a:xfrm>
              <a:off x="1671618" y="4805763"/>
              <a:ext cx="12769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Mandalore</a:t>
              </a:r>
              <a:endParaRPr lang="en-US" dirty="0">
                <a:solidFill>
                  <a:schemeClr val="accent2"/>
                </a:solidFill>
                <a:effectLst/>
                <a:latin typeface="Helvetica Neue" panose="02000503000000020004" pitchFamily="2" charset="0"/>
              </a:endParaRPr>
            </a:p>
          </p:txBody>
        </p:sp>
      </p:grpSp>
      <p:grpSp>
        <p:nvGrpSpPr>
          <p:cNvPr id="168" name="Group 167">
            <a:extLst>
              <a:ext uri="{FF2B5EF4-FFF2-40B4-BE49-F238E27FC236}">
                <a16:creationId xmlns:a16="http://schemas.microsoft.com/office/drawing/2014/main" id="{C5EB7C79-173E-8A4B-A2A6-08B8E60E9866}"/>
              </a:ext>
            </a:extLst>
          </p:cNvPr>
          <p:cNvGrpSpPr/>
          <p:nvPr/>
        </p:nvGrpSpPr>
        <p:grpSpPr>
          <a:xfrm>
            <a:off x="1782262" y="5739448"/>
            <a:ext cx="1532234" cy="439679"/>
            <a:chOff x="1782262" y="5739448"/>
            <a:chExt cx="1532234" cy="439679"/>
          </a:xfrm>
        </p:grpSpPr>
        <p:sp>
          <p:nvSpPr>
            <p:cNvPr id="15" name="Oval 14">
              <a:extLst>
                <a:ext uri="{FF2B5EF4-FFF2-40B4-BE49-F238E27FC236}">
                  <a16:creationId xmlns:a16="http://schemas.microsoft.com/office/drawing/2014/main" id="{362102D5-B41C-4540-846D-277CABB86113}"/>
                </a:ext>
              </a:extLst>
            </p:cNvPr>
            <p:cNvSpPr/>
            <p:nvPr/>
          </p:nvSpPr>
          <p:spPr>
            <a:xfrm>
              <a:off x="2874817" y="5739448"/>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67" name="Rectangle 166">
              <a:extLst>
                <a:ext uri="{FF2B5EF4-FFF2-40B4-BE49-F238E27FC236}">
                  <a16:creationId xmlns:a16="http://schemas.microsoft.com/office/drawing/2014/main" id="{B5866709-5A5A-2149-9DED-971D707D4C7D}"/>
                </a:ext>
              </a:extLst>
            </p:cNvPr>
            <p:cNvSpPr/>
            <p:nvPr/>
          </p:nvSpPr>
          <p:spPr>
            <a:xfrm>
              <a:off x="1782262" y="5769357"/>
              <a:ext cx="1124026"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Dagobah</a:t>
              </a:r>
              <a:endParaRPr lang="en-US" dirty="0">
                <a:solidFill>
                  <a:schemeClr val="accent2"/>
                </a:solidFill>
                <a:effectLst/>
                <a:latin typeface="Helvetica Neue" panose="02000503000000020004" pitchFamily="2" charset="0"/>
              </a:endParaRPr>
            </a:p>
          </p:txBody>
        </p:sp>
      </p:grpSp>
      <p:grpSp>
        <p:nvGrpSpPr>
          <p:cNvPr id="170" name="Group 169">
            <a:extLst>
              <a:ext uri="{FF2B5EF4-FFF2-40B4-BE49-F238E27FC236}">
                <a16:creationId xmlns:a16="http://schemas.microsoft.com/office/drawing/2014/main" id="{A65DD7CF-D6D8-2B4E-8BF7-DA65BAA5CEC0}"/>
              </a:ext>
            </a:extLst>
          </p:cNvPr>
          <p:cNvGrpSpPr/>
          <p:nvPr/>
        </p:nvGrpSpPr>
        <p:grpSpPr>
          <a:xfrm>
            <a:off x="3735780" y="2137071"/>
            <a:ext cx="1750906" cy="806031"/>
            <a:chOff x="3735780" y="2137071"/>
            <a:chExt cx="1750906" cy="806031"/>
          </a:xfrm>
        </p:grpSpPr>
        <p:sp>
          <p:nvSpPr>
            <p:cNvPr id="9" name="Oval 8">
              <a:extLst>
                <a:ext uri="{FF2B5EF4-FFF2-40B4-BE49-F238E27FC236}">
                  <a16:creationId xmlns:a16="http://schemas.microsoft.com/office/drawing/2014/main" id="{DCFE3D8A-70BB-A747-ADCD-EB6C143A8A80}"/>
                </a:ext>
              </a:extLst>
            </p:cNvPr>
            <p:cNvSpPr/>
            <p:nvPr/>
          </p:nvSpPr>
          <p:spPr>
            <a:xfrm>
              <a:off x="3735780" y="2503423"/>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69" name="Rectangle 168">
              <a:extLst>
                <a:ext uri="{FF2B5EF4-FFF2-40B4-BE49-F238E27FC236}">
                  <a16:creationId xmlns:a16="http://schemas.microsoft.com/office/drawing/2014/main" id="{4C209765-7D3A-8348-BE34-5043048AB0B8}"/>
                </a:ext>
              </a:extLst>
            </p:cNvPr>
            <p:cNvSpPr/>
            <p:nvPr/>
          </p:nvSpPr>
          <p:spPr>
            <a:xfrm>
              <a:off x="3820845" y="2137071"/>
              <a:ext cx="166584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Starkiller</a:t>
              </a:r>
              <a:r>
                <a:rPr lang="en-US" dirty="0">
                  <a:solidFill>
                    <a:schemeClr val="accent2"/>
                  </a:solidFill>
                  <a:latin typeface="Helvetica Neue" panose="02000503000000020004" pitchFamily="2" charset="0"/>
                </a:rPr>
                <a:t> Base</a:t>
              </a:r>
              <a:endParaRPr lang="en-US" dirty="0">
                <a:solidFill>
                  <a:schemeClr val="accent2"/>
                </a:solidFill>
                <a:effectLst/>
                <a:latin typeface="Helvetica Neue" panose="02000503000000020004" pitchFamily="2" charset="0"/>
              </a:endParaRPr>
            </a:p>
          </p:txBody>
        </p:sp>
      </p:grpSp>
      <p:grpSp>
        <p:nvGrpSpPr>
          <p:cNvPr id="172" name="Group 171">
            <a:extLst>
              <a:ext uri="{FF2B5EF4-FFF2-40B4-BE49-F238E27FC236}">
                <a16:creationId xmlns:a16="http://schemas.microsoft.com/office/drawing/2014/main" id="{93C53B28-4612-9C48-AD5D-0DA88582BFC0}"/>
              </a:ext>
            </a:extLst>
          </p:cNvPr>
          <p:cNvGrpSpPr/>
          <p:nvPr/>
        </p:nvGrpSpPr>
        <p:grpSpPr>
          <a:xfrm>
            <a:off x="4240482" y="3402582"/>
            <a:ext cx="1236719" cy="466097"/>
            <a:chOff x="4240482" y="3402582"/>
            <a:chExt cx="1236719" cy="466097"/>
          </a:xfrm>
        </p:grpSpPr>
        <p:sp>
          <p:nvSpPr>
            <p:cNvPr id="11" name="Oval 10">
              <a:extLst>
                <a:ext uri="{FF2B5EF4-FFF2-40B4-BE49-F238E27FC236}">
                  <a16:creationId xmlns:a16="http://schemas.microsoft.com/office/drawing/2014/main" id="{BBF5312B-1944-3A42-80BA-49AF497BF9E5}"/>
                </a:ext>
              </a:extLst>
            </p:cNvPr>
            <p:cNvSpPr/>
            <p:nvPr/>
          </p:nvSpPr>
          <p:spPr>
            <a:xfrm>
              <a:off x="4240482" y="3429000"/>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1" name="Rectangle 170">
              <a:extLst>
                <a:ext uri="{FF2B5EF4-FFF2-40B4-BE49-F238E27FC236}">
                  <a16:creationId xmlns:a16="http://schemas.microsoft.com/office/drawing/2014/main" id="{34B721BB-E6EB-D841-823E-A4975A009B1B}"/>
                </a:ext>
              </a:extLst>
            </p:cNvPr>
            <p:cNvSpPr/>
            <p:nvPr/>
          </p:nvSpPr>
          <p:spPr>
            <a:xfrm>
              <a:off x="4633700" y="3402582"/>
              <a:ext cx="843501"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Ryloth</a:t>
              </a:r>
              <a:endParaRPr lang="en-US" dirty="0">
                <a:solidFill>
                  <a:schemeClr val="accent2"/>
                </a:solidFill>
                <a:effectLst/>
                <a:latin typeface="Helvetica Neue" panose="02000503000000020004" pitchFamily="2" charset="0"/>
              </a:endParaRPr>
            </a:p>
          </p:txBody>
        </p:sp>
      </p:grpSp>
      <p:grpSp>
        <p:nvGrpSpPr>
          <p:cNvPr id="174" name="Group 173">
            <a:extLst>
              <a:ext uri="{FF2B5EF4-FFF2-40B4-BE49-F238E27FC236}">
                <a16:creationId xmlns:a16="http://schemas.microsoft.com/office/drawing/2014/main" id="{EF588E65-07B0-AB48-9839-4903A81F8F62}"/>
              </a:ext>
            </a:extLst>
          </p:cNvPr>
          <p:cNvGrpSpPr/>
          <p:nvPr/>
        </p:nvGrpSpPr>
        <p:grpSpPr>
          <a:xfrm>
            <a:off x="5801757" y="2318757"/>
            <a:ext cx="921038" cy="772786"/>
            <a:chOff x="5801757" y="2318757"/>
            <a:chExt cx="921038" cy="772786"/>
          </a:xfrm>
        </p:grpSpPr>
        <p:sp>
          <p:nvSpPr>
            <p:cNvPr id="10" name="Oval 9">
              <a:extLst>
                <a:ext uri="{FF2B5EF4-FFF2-40B4-BE49-F238E27FC236}">
                  <a16:creationId xmlns:a16="http://schemas.microsoft.com/office/drawing/2014/main" id="{4B1B3979-8827-CE45-8EBF-AD691B0346BC}"/>
                </a:ext>
              </a:extLst>
            </p:cNvPr>
            <p:cNvSpPr/>
            <p:nvPr/>
          </p:nvSpPr>
          <p:spPr>
            <a:xfrm>
              <a:off x="5801757" y="265186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73" name="Rectangle 172">
              <a:extLst>
                <a:ext uri="{FF2B5EF4-FFF2-40B4-BE49-F238E27FC236}">
                  <a16:creationId xmlns:a16="http://schemas.microsoft.com/office/drawing/2014/main" id="{C162A945-6D92-4F4F-8698-91D923F5B184}"/>
                </a:ext>
              </a:extLst>
            </p:cNvPr>
            <p:cNvSpPr/>
            <p:nvPr/>
          </p:nvSpPr>
          <p:spPr>
            <a:xfrm>
              <a:off x="5922576" y="2318757"/>
              <a:ext cx="800219"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Endor</a:t>
              </a:r>
              <a:endParaRPr lang="en-US" dirty="0">
                <a:solidFill>
                  <a:schemeClr val="accent2"/>
                </a:solidFill>
                <a:effectLst/>
                <a:latin typeface="Helvetica Neue" panose="02000503000000020004" pitchFamily="2" charset="0"/>
              </a:endParaRPr>
            </a:p>
          </p:txBody>
        </p:sp>
      </p:grpSp>
      <p:grpSp>
        <p:nvGrpSpPr>
          <p:cNvPr id="176" name="Group 175">
            <a:extLst>
              <a:ext uri="{FF2B5EF4-FFF2-40B4-BE49-F238E27FC236}">
                <a16:creationId xmlns:a16="http://schemas.microsoft.com/office/drawing/2014/main" id="{6E99AA17-B56B-E74B-81B4-1293D2139A7F}"/>
              </a:ext>
            </a:extLst>
          </p:cNvPr>
          <p:cNvGrpSpPr/>
          <p:nvPr/>
        </p:nvGrpSpPr>
        <p:grpSpPr>
          <a:xfrm>
            <a:off x="7666512" y="5139745"/>
            <a:ext cx="1113579" cy="738014"/>
            <a:chOff x="7666512" y="5139745"/>
            <a:chExt cx="1113579" cy="738014"/>
          </a:xfrm>
        </p:grpSpPr>
        <p:sp>
          <p:nvSpPr>
            <p:cNvPr id="18" name="Oval 17">
              <a:extLst>
                <a:ext uri="{FF2B5EF4-FFF2-40B4-BE49-F238E27FC236}">
                  <a16:creationId xmlns:a16="http://schemas.microsoft.com/office/drawing/2014/main" id="{9DFC363E-4857-B540-9D38-68F36FC414BC}"/>
                </a:ext>
              </a:extLst>
            </p:cNvPr>
            <p:cNvSpPr/>
            <p:nvPr/>
          </p:nvSpPr>
          <p:spPr>
            <a:xfrm>
              <a:off x="7666512" y="5139745"/>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75" name="Rectangle 174">
              <a:extLst>
                <a:ext uri="{FF2B5EF4-FFF2-40B4-BE49-F238E27FC236}">
                  <a16:creationId xmlns:a16="http://schemas.microsoft.com/office/drawing/2014/main" id="{D0366BD4-A6CE-2C40-BB48-1C406AE6834A}"/>
                </a:ext>
              </a:extLst>
            </p:cNvPr>
            <p:cNvSpPr/>
            <p:nvPr/>
          </p:nvSpPr>
          <p:spPr>
            <a:xfrm>
              <a:off x="7912546" y="5508427"/>
              <a:ext cx="867545"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Kessel</a:t>
              </a:r>
              <a:endParaRPr lang="en-US" dirty="0">
                <a:solidFill>
                  <a:schemeClr val="accent2"/>
                </a:solidFill>
                <a:effectLst/>
                <a:latin typeface="Helvetica Neue" panose="02000503000000020004" pitchFamily="2" charset="0"/>
              </a:endParaRPr>
            </a:p>
          </p:txBody>
        </p:sp>
      </p:grpSp>
      <p:grpSp>
        <p:nvGrpSpPr>
          <p:cNvPr id="178" name="Group 177">
            <a:extLst>
              <a:ext uri="{FF2B5EF4-FFF2-40B4-BE49-F238E27FC236}">
                <a16:creationId xmlns:a16="http://schemas.microsoft.com/office/drawing/2014/main" id="{B4E10A9E-E488-774F-982D-898BEE76424C}"/>
              </a:ext>
            </a:extLst>
          </p:cNvPr>
          <p:cNvGrpSpPr/>
          <p:nvPr/>
        </p:nvGrpSpPr>
        <p:grpSpPr>
          <a:xfrm>
            <a:off x="5778043" y="3945256"/>
            <a:ext cx="877163" cy="814916"/>
            <a:chOff x="5778043" y="3945256"/>
            <a:chExt cx="877163" cy="814916"/>
          </a:xfrm>
        </p:grpSpPr>
        <p:sp>
          <p:nvSpPr>
            <p:cNvPr id="17" name="Oval 16">
              <a:extLst>
                <a:ext uri="{FF2B5EF4-FFF2-40B4-BE49-F238E27FC236}">
                  <a16:creationId xmlns:a16="http://schemas.microsoft.com/office/drawing/2014/main" id="{3F0DC465-2003-4E47-AC7C-63056F3BD2BB}"/>
                </a:ext>
              </a:extLst>
            </p:cNvPr>
            <p:cNvSpPr/>
            <p:nvPr/>
          </p:nvSpPr>
          <p:spPr>
            <a:xfrm>
              <a:off x="6021596" y="4320493"/>
              <a:ext cx="439679" cy="439679"/>
            </a:xfrm>
            <a:prstGeom prst="ellipse">
              <a:avLst/>
            </a:prstGeom>
            <a:solidFill>
              <a:schemeClr val="accent3"/>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77" name="Rectangle 176">
              <a:extLst>
                <a:ext uri="{FF2B5EF4-FFF2-40B4-BE49-F238E27FC236}">
                  <a16:creationId xmlns:a16="http://schemas.microsoft.com/office/drawing/2014/main" id="{762893DC-824F-1A42-9E2B-D7194A6A0DC9}"/>
                </a:ext>
              </a:extLst>
            </p:cNvPr>
            <p:cNvSpPr/>
            <p:nvPr/>
          </p:nvSpPr>
          <p:spPr>
            <a:xfrm>
              <a:off x="5778043" y="3945256"/>
              <a:ext cx="877163"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Naboo</a:t>
              </a:r>
              <a:endParaRPr lang="en-US" dirty="0">
                <a:solidFill>
                  <a:schemeClr val="accent2"/>
                </a:solidFill>
                <a:effectLst/>
                <a:latin typeface="Helvetica Neue" panose="02000503000000020004" pitchFamily="2" charset="0"/>
              </a:endParaRPr>
            </a:p>
          </p:txBody>
        </p:sp>
      </p:grpSp>
      <p:grpSp>
        <p:nvGrpSpPr>
          <p:cNvPr id="180" name="Group 179">
            <a:extLst>
              <a:ext uri="{FF2B5EF4-FFF2-40B4-BE49-F238E27FC236}">
                <a16:creationId xmlns:a16="http://schemas.microsoft.com/office/drawing/2014/main" id="{2B5109B9-398D-5242-A3A0-5E88E974DBE3}"/>
              </a:ext>
            </a:extLst>
          </p:cNvPr>
          <p:cNvGrpSpPr/>
          <p:nvPr/>
        </p:nvGrpSpPr>
        <p:grpSpPr>
          <a:xfrm>
            <a:off x="4412995" y="5959287"/>
            <a:ext cx="1026243" cy="810260"/>
            <a:chOff x="4412995" y="5959287"/>
            <a:chExt cx="1026243" cy="810260"/>
          </a:xfrm>
        </p:grpSpPr>
        <p:sp>
          <p:nvSpPr>
            <p:cNvPr id="16" name="Oval 15">
              <a:extLst>
                <a:ext uri="{FF2B5EF4-FFF2-40B4-BE49-F238E27FC236}">
                  <a16:creationId xmlns:a16="http://schemas.microsoft.com/office/drawing/2014/main" id="{5FE0EE52-C6F2-7645-95C2-58ED8DA7B56C}"/>
                </a:ext>
              </a:extLst>
            </p:cNvPr>
            <p:cNvSpPr/>
            <p:nvPr/>
          </p:nvSpPr>
          <p:spPr>
            <a:xfrm>
              <a:off x="4620491" y="5959287"/>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79" name="Rectangle 178">
              <a:extLst>
                <a:ext uri="{FF2B5EF4-FFF2-40B4-BE49-F238E27FC236}">
                  <a16:creationId xmlns:a16="http://schemas.microsoft.com/office/drawing/2014/main" id="{B5F35958-A2A9-EC43-85C8-360503A16C7B}"/>
                </a:ext>
              </a:extLst>
            </p:cNvPr>
            <p:cNvSpPr/>
            <p:nvPr/>
          </p:nvSpPr>
          <p:spPr>
            <a:xfrm>
              <a:off x="4412995" y="6400215"/>
              <a:ext cx="102624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Zygerria</a:t>
              </a:r>
              <a:endParaRPr lang="en-US" dirty="0">
                <a:solidFill>
                  <a:schemeClr val="accent2"/>
                </a:solidFill>
                <a:effectLst/>
                <a:latin typeface="Helvetica Neue" panose="02000503000000020004" pitchFamily="2" charset="0"/>
              </a:endParaRPr>
            </a:p>
          </p:txBody>
        </p:sp>
      </p:grpSp>
      <p:grpSp>
        <p:nvGrpSpPr>
          <p:cNvPr id="182" name="Group 181">
            <a:extLst>
              <a:ext uri="{FF2B5EF4-FFF2-40B4-BE49-F238E27FC236}">
                <a16:creationId xmlns:a16="http://schemas.microsoft.com/office/drawing/2014/main" id="{90FD5877-4505-3446-A49D-1ED131213BC8}"/>
              </a:ext>
            </a:extLst>
          </p:cNvPr>
          <p:cNvGrpSpPr/>
          <p:nvPr/>
        </p:nvGrpSpPr>
        <p:grpSpPr>
          <a:xfrm>
            <a:off x="7131832" y="6264234"/>
            <a:ext cx="1582944" cy="497525"/>
            <a:chOff x="7131832" y="6264234"/>
            <a:chExt cx="1582944" cy="497525"/>
          </a:xfrm>
        </p:grpSpPr>
        <p:sp>
          <p:nvSpPr>
            <p:cNvPr id="19" name="Oval 18">
              <a:extLst>
                <a:ext uri="{FF2B5EF4-FFF2-40B4-BE49-F238E27FC236}">
                  <a16:creationId xmlns:a16="http://schemas.microsoft.com/office/drawing/2014/main" id="{C23BAE74-4659-5E46-88D2-27E65F76926B}"/>
                </a:ext>
              </a:extLst>
            </p:cNvPr>
            <p:cNvSpPr/>
            <p:nvPr/>
          </p:nvSpPr>
          <p:spPr>
            <a:xfrm>
              <a:off x="7131832" y="6264234"/>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1" name="Rectangle 180">
              <a:extLst>
                <a:ext uri="{FF2B5EF4-FFF2-40B4-BE49-F238E27FC236}">
                  <a16:creationId xmlns:a16="http://schemas.microsoft.com/office/drawing/2014/main" id="{F843C25B-EEF0-B641-9015-C338B474B43B}"/>
                </a:ext>
              </a:extLst>
            </p:cNvPr>
            <p:cNvSpPr/>
            <p:nvPr/>
          </p:nvSpPr>
          <p:spPr>
            <a:xfrm>
              <a:off x="7555484" y="6392427"/>
              <a:ext cx="1159292"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Geonosis</a:t>
              </a:r>
              <a:endParaRPr lang="en-US" dirty="0">
                <a:solidFill>
                  <a:schemeClr val="accent2"/>
                </a:solidFill>
                <a:effectLst/>
                <a:latin typeface="Helvetica Neue" panose="02000503000000020004" pitchFamily="2" charset="0"/>
              </a:endParaRPr>
            </a:p>
          </p:txBody>
        </p:sp>
      </p:grpSp>
      <p:grpSp>
        <p:nvGrpSpPr>
          <p:cNvPr id="184" name="Group 183">
            <a:extLst>
              <a:ext uri="{FF2B5EF4-FFF2-40B4-BE49-F238E27FC236}">
                <a16:creationId xmlns:a16="http://schemas.microsoft.com/office/drawing/2014/main" id="{07780600-9F61-ED49-995C-7A838DECE33E}"/>
              </a:ext>
            </a:extLst>
          </p:cNvPr>
          <p:cNvGrpSpPr/>
          <p:nvPr/>
        </p:nvGrpSpPr>
        <p:grpSpPr>
          <a:xfrm>
            <a:off x="7696737" y="524407"/>
            <a:ext cx="1426994" cy="825421"/>
            <a:chOff x="7696737" y="524407"/>
            <a:chExt cx="1426994" cy="825421"/>
          </a:xfrm>
        </p:grpSpPr>
        <p:sp>
          <p:nvSpPr>
            <p:cNvPr id="20" name="Oval 19">
              <a:extLst>
                <a:ext uri="{FF2B5EF4-FFF2-40B4-BE49-F238E27FC236}">
                  <a16:creationId xmlns:a16="http://schemas.microsoft.com/office/drawing/2014/main" id="{E337A2B8-46F8-7048-A9AA-E9589FFF0269}"/>
                </a:ext>
              </a:extLst>
            </p:cNvPr>
            <p:cNvSpPr/>
            <p:nvPr/>
          </p:nvSpPr>
          <p:spPr>
            <a:xfrm>
              <a:off x="7743703" y="910149"/>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3" name="Rectangle 182">
              <a:extLst>
                <a:ext uri="{FF2B5EF4-FFF2-40B4-BE49-F238E27FC236}">
                  <a16:creationId xmlns:a16="http://schemas.microsoft.com/office/drawing/2014/main" id="{E4B5A727-7C73-1F45-8B9D-79970435AF33}"/>
                </a:ext>
              </a:extLst>
            </p:cNvPr>
            <p:cNvSpPr/>
            <p:nvPr/>
          </p:nvSpPr>
          <p:spPr>
            <a:xfrm>
              <a:off x="7696737" y="524407"/>
              <a:ext cx="1426994"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Polis Massa</a:t>
              </a:r>
              <a:endParaRPr lang="en-US" dirty="0">
                <a:solidFill>
                  <a:schemeClr val="accent2"/>
                </a:solidFill>
                <a:effectLst/>
                <a:latin typeface="Helvetica Neue" panose="02000503000000020004" pitchFamily="2" charset="0"/>
              </a:endParaRPr>
            </a:p>
          </p:txBody>
        </p:sp>
      </p:grpSp>
      <p:grpSp>
        <p:nvGrpSpPr>
          <p:cNvPr id="186" name="Group 185">
            <a:extLst>
              <a:ext uri="{FF2B5EF4-FFF2-40B4-BE49-F238E27FC236}">
                <a16:creationId xmlns:a16="http://schemas.microsoft.com/office/drawing/2014/main" id="{9E8C654D-704B-F148-B4E6-01DE69AB632C}"/>
              </a:ext>
            </a:extLst>
          </p:cNvPr>
          <p:cNvGrpSpPr/>
          <p:nvPr/>
        </p:nvGrpSpPr>
        <p:grpSpPr>
          <a:xfrm>
            <a:off x="9091552" y="1205130"/>
            <a:ext cx="1269000" cy="722632"/>
            <a:chOff x="9091552" y="1205130"/>
            <a:chExt cx="1269000" cy="722632"/>
          </a:xfrm>
        </p:grpSpPr>
        <p:sp>
          <p:nvSpPr>
            <p:cNvPr id="21" name="Oval 20">
              <a:extLst>
                <a:ext uri="{FF2B5EF4-FFF2-40B4-BE49-F238E27FC236}">
                  <a16:creationId xmlns:a16="http://schemas.microsoft.com/office/drawing/2014/main" id="{91170830-11C1-B443-A3B6-4950F001250C}"/>
                </a:ext>
              </a:extLst>
            </p:cNvPr>
            <p:cNvSpPr/>
            <p:nvPr/>
          </p:nvSpPr>
          <p:spPr>
            <a:xfrm>
              <a:off x="9091552" y="1488083"/>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85" name="Rectangle 184">
              <a:extLst>
                <a:ext uri="{FF2B5EF4-FFF2-40B4-BE49-F238E27FC236}">
                  <a16:creationId xmlns:a16="http://schemas.microsoft.com/office/drawing/2014/main" id="{37353441-67CC-B540-82A7-CB58D9E48617}"/>
                </a:ext>
              </a:extLst>
            </p:cNvPr>
            <p:cNvSpPr/>
            <p:nvPr/>
          </p:nvSpPr>
          <p:spPr>
            <a:xfrm>
              <a:off x="9416063" y="1205130"/>
              <a:ext cx="944489"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Iridonia</a:t>
              </a:r>
              <a:endParaRPr lang="en-US" dirty="0">
                <a:solidFill>
                  <a:schemeClr val="accent2"/>
                </a:solidFill>
                <a:effectLst/>
                <a:latin typeface="Helvetica Neue" panose="02000503000000020004" pitchFamily="2" charset="0"/>
              </a:endParaRPr>
            </a:p>
          </p:txBody>
        </p:sp>
      </p:grpSp>
      <p:grpSp>
        <p:nvGrpSpPr>
          <p:cNvPr id="188" name="Group 187">
            <a:extLst>
              <a:ext uri="{FF2B5EF4-FFF2-40B4-BE49-F238E27FC236}">
                <a16:creationId xmlns:a16="http://schemas.microsoft.com/office/drawing/2014/main" id="{17CFF837-1B8F-254D-BEED-3712C481AC1F}"/>
              </a:ext>
            </a:extLst>
          </p:cNvPr>
          <p:cNvGrpSpPr/>
          <p:nvPr/>
        </p:nvGrpSpPr>
        <p:grpSpPr>
          <a:xfrm>
            <a:off x="10708105" y="5824555"/>
            <a:ext cx="925253" cy="787721"/>
            <a:chOff x="10708105" y="5824555"/>
            <a:chExt cx="925253" cy="787721"/>
          </a:xfrm>
        </p:grpSpPr>
        <p:sp>
          <p:nvSpPr>
            <p:cNvPr id="25" name="Oval 24">
              <a:extLst>
                <a:ext uri="{FF2B5EF4-FFF2-40B4-BE49-F238E27FC236}">
                  <a16:creationId xmlns:a16="http://schemas.microsoft.com/office/drawing/2014/main" id="{3AEBF33D-0C8F-954F-9310-26B9E0D68D2F}"/>
                </a:ext>
              </a:extLst>
            </p:cNvPr>
            <p:cNvSpPr/>
            <p:nvPr/>
          </p:nvSpPr>
          <p:spPr>
            <a:xfrm>
              <a:off x="10952220" y="5824555"/>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7" name="Rectangle 186">
              <a:extLst>
                <a:ext uri="{FF2B5EF4-FFF2-40B4-BE49-F238E27FC236}">
                  <a16:creationId xmlns:a16="http://schemas.microsoft.com/office/drawing/2014/main" id="{84EDD678-C4D4-734A-9FBC-A90A2E54D7BE}"/>
                </a:ext>
              </a:extLst>
            </p:cNvPr>
            <p:cNvSpPr/>
            <p:nvPr/>
          </p:nvSpPr>
          <p:spPr>
            <a:xfrm>
              <a:off x="10708105" y="6242944"/>
              <a:ext cx="92525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Fondor</a:t>
              </a:r>
              <a:endParaRPr lang="en-US" dirty="0">
                <a:solidFill>
                  <a:schemeClr val="accent2"/>
                </a:solidFill>
                <a:effectLst/>
                <a:latin typeface="Helvetica Neue" panose="02000503000000020004" pitchFamily="2" charset="0"/>
              </a:endParaRPr>
            </a:p>
          </p:txBody>
        </p:sp>
      </p:grpSp>
      <p:grpSp>
        <p:nvGrpSpPr>
          <p:cNvPr id="190" name="Group 189">
            <a:extLst>
              <a:ext uri="{FF2B5EF4-FFF2-40B4-BE49-F238E27FC236}">
                <a16:creationId xmlns:a16="http://schemas.microsoft.com/office/drawing/2014/main" id="{172E7F2A-8859-BE4D-89BE-3561C9B64426}"/>
              </a:ext>
            </a:extLst>
          </p:cNvPr>
          <p:cNvGrpSpPr/>
          <p:nvPr/>
        </p:nvGrpSpPr>
        <p:grpSpPr>
          <a:xfrm>
            <a:off x="10332815" y="4615251"/>
            <a:ext cx="1085281" cy="439679"/>
            <a:chOff x="10332815" y="4615251"/>
            <a:chExt cx="1085281" cy="439679"/>
          </a:xfrm>
        </p:grpSpPr>
        <p:sp>
          <p:nvSpPr>
            <p:cNvPr id="24" name="Oval 23">
              <a:extLst>
                <a:ext uri="{FF2B5EF4-FFF2-40B4-BE49-F238E27FC236}">
                  <a16:creationId xmlns:a16="http://schemas.microsoft.com/office/drawing/2014/main" id="{6EF686FB-2371-6144-9599-700A90FF4F7F}"/>
                </a:ext>
              </a:extLst>
            </p:cNvPr>
            <p:cNvSpPr/>
            <p:nvPr/>
          </p:nvSpPr>
          <p:spPr>
            <a:xfrm>
              <a:off x="10332815"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89" name="Rectangle 188">
              <a:extLst>
                <a:ext uri="{FF2B5EF4-FFF2-40B4-BE49-F238E27FC236}">
                  <a16:creationId xmlns:a16="http://schemas.microsoft.com/office/drawing/2014/main" id="{C072372A-3990-2A4A-B6C7-45F50659877F}"/>
                </a:ext>
              </a:extLst>
            </p:cNvPr>
            <p:cNvSpPr/>
            <p:nvPr/>
          </p:nvSpPr>
          <p:spPr>
            <a:xfrm>
              <a:off x="10733293" y="4685579"/>
              <a:ext cx="6848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Hoth</a:t>
              </a:r>
              <a:endParaRPr lang="en-US" dirty="0">
                <a:solidFill>
                  <a:schemeClr val="accent2"/>
                </a:solidFill>
                <a:effectLst/>
                <a:latin typeface="Helvetica Neue" panose="02000503000000020004" pitchFamily="2" charset="0"/>
              </a:endParaRPr>
            </a:p>
          </p:txBody>
        </p:sp>
      </p:grpSp>
      <p:grpSp>
        <p:nvGrpSpPr>
          <p:cNvPr id="192" name="Group 191">
            <a:extLst>
              <a:ext uri="{FF2B5EF4-FFF2-40B4-BE49-F238E27FC236}">
                <a16:creationId xmlns:a16="http://schemas.microsoft.com/office/drawing/2014/main" id="{405FDFA0-086C-3840-BCAD-37330AEAFBDA}"/>
              </a:ext>
            </a:extLst>
          </p:cNvPr>
          <p:cNvGrpSpPr/>
          <p:nvPr/>
        </p:nvGrpSpPr>
        <p:grpSpPr>
          <a:xfrm>
            <a:off x="8824761" y="4615251"/>
            <a:ext cx="934929" cy="761921"/>
            <a:chOff x="8824761" y="4615251"/>
            <a:chExt cx="934929" cy="761921"/>
          </a:xfrm>
        </p:grpSpPr>
        <p:sp>
          <p:nvSpPr>
            <p:cNvPr id="6" name="Oval 5">
              <a:extLst>
                <a:ext uri="{FF2B5EF4-FFF2-40B4-BE49-F238E27FC236}">
                  <a16:creationId xmlns:a16="http://schemas.microsoft.com/office/drawing/2014/main" id="{3948E0B5-E55D-7B4E-88BE-BDFC56F8661C}"/>
                </a:ext>
              </a:extLst>
            </p:cNvPr>
            <p:cNvSpPr/>
            <p:nvPr/>
          </p:nvSpPr>
          <p:spPr>
            <a:xfrm>
              <a:off x="8824761" y="4615251"/>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91" name="Rectangle 190">
              <a:extLst>
                <a:ext uri="{FF2B5EF4-FFF2-40B4-BE49-F238E27FC236}">
                  <a16:creationId xmlns:a16="http://schemas.microsoft.com/office/drawing/2014/main" id="{E9FC832B-FC48-3049-BA8F-2ECCB8DDDE24}"/>
                </a:ext>
              </a:extLst>
            </p:cNvPr>
            <p:cNvSpPr/>
            <p:nvPr/>
          </p:nvSpPr>
          <p:spPr>
            <a:xfrm>
              <a:off x="8861687" y="5007840"/>
              <a:ext cx="898003" cy="369332"/>
            </a:xfrm>
            <a:prstGeom prst="rect">
              <a:avLst/>
            </a:prstGeom>
            <a:ln>
              <a:noFill/>
            </a:ln>
          </p:spPr>
          <p:txBody>
            <a:bodyPr wrap="none">
              <a:spAutoFit/>
            </a:bodyPr>
            <a:lstStyle/>
            <a:p>
              <a:r>
                <a:rPr lang="en-US" dirty="0" err="1">
                  <a:solidFill>
                    <a:schemeClr val="accent2"/>
                  </a:solidFill>
                  <a:latin typeface="Helvetica Neue" panose="02000503000000020004" pitchFamily="2" charset="0"/>
                </a:rPr>
                <a:t>Bespin</a:t>
              </a:r>
              <a:endParaRPr lang="en-US" dirty="0">
                <a:solidFill>
                  <a:schemeClr val="accent2"/>
                </a:solidFill>
                <a:effectLst/>
                <a:latin typeface="Helvetica Neue" panose="02000503000000020004" pitchFamily="2" charset="0"/>
              </a:endParaRPr>
            </a:p>
          </p:txBody>
        </p:sp>
      </p:grpSp>
      <p:grpSp>
        <p:nvGrpSpPr>
          <p:cNvPr id="196" name="Group 195">
            <a:extLst>
              <a:ext uri="{FF2B5EF4-FFF2-40B4-BE49-F238E27FC236}">
                <a16:creationId xmlns:a16="http://schemas.microsoft.com/office/drawing/2014/main" id="{D16CC421-BC7E-C244-AD19-133EBC465A60}"/>
              </a:ext>
            </a:extLst>
          </p:cNvPr>
          <p:cNvGrpSpPr/>
          <p:nvPr/>
        </p:nvGrpSpPr>
        <p:grpSpPr>
          <a:xfrm>
            <a:off x="9893136" y="2723262"/>
            <a:ext cx="1618492" cy="518845"/>
            <a:chOff x="9893136" y="2723262"/>
            <a:chExt cx="1618492" cy="518845"/>
          </a:xfrm>
        </p:grpSpPr>
        <p:sp>
          <p:nvSpPr>
            <p:cNvPr id="22" name="Oval 21">
              <a:extLst>
                <a:ext uri="{FF2B5EF4-FFF2-40B4-BE49-F238E27FC236}">
                  <a16:creationId xmlns:a16="http://schemas.microsoft.com/office/drawing/2014/main" id="{2A980154-2691-2741-83E9-6257A06DEF58}"/>
                </a:ext>
              </a:extLst>
            </p:cNvPr>
            <p:cNvSpPr/>
            <p:nvPr/>
          </p:nvSpPr>
          <p:spPr>
            <a:xfrm>
              <a:off x="9893136" y="2723262"/>
              <a:ext cx="439679" cy="439679"/>
            </a:xfrm>
            <a:prstGeom prst="ellipse">
              <a:avLst/>
            </a:prstGeom>
            <a:solidFill>
              <a:schemeClr val="bg1"/>
            </a:solid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93" name="Rectangle 192">
              <a:extLst>
                <a:ext uri="{FF2B5EF4-FFF2-40B4-BE49-F238E27FC236}">
                  <a16:creationId xmlns:a16="http://schemas.microsoft.com/office/drawing/2014/main" id="{DEE1C57F-2B41-7B42-B350-F20BA9C1E028}"/>
                </a:ext>
              </a:extLst>
            </p:cNvPr>
            <p:cNvSpPr/>
            <p:nvPr/>
          </p:nvSpPr>
          <p:spPr>
            <a:xfrm>
              <a:off x="10395360" y="2872775"/>
              <a:ext cx="1116268" cy="369332"/>
            </a:xfrm>
            <a:prstGeom prst="rect">
              <a:avLst/>
            </a:prstGeom>
            <a:ln>
              <a:noFill/>
            </a:ln>
          </p:spPr>
          <p:txBody>
            <a:bodyPr wrap="none">
              <a:spAutoFit/>
            </a:bodyPr>
            <a:lstStyle/>
            <a:p>
              <a:r>
                <a:rPr lang="en-US" dirty="0">
                  <a:solidFill>
                    <a:schemeClr val="accent2"/>
                  </a:solidFill>
                  <a:latin typeface="Helvetica Neue" panose="02000503000000020004" pitchFamily="2" charset="0"/>
                </a:rPr>
                <a:t>Vandor-1</a:t>
              </a:r>
              <a:endParaRPr lang="en-US" dirty="0">
                <a:solidFill>
                  <a:schemeClr val="accent2"/>
                </a:solidFill>
                <a:effectLst/>
                <a:latin typeface="Helvetica Neue" panose="02000503000000020004" pitchFamily="2" charset="0"/>
              </a:endParaRPr>
            </a:p>
          </p:txBody>
        </p:sp>
      </p:grpSp>
    </p:spTree>
    <p:extLst>
      <p:ext uri="{BB962C8B-B14F-4D97-AF65-F5344CB8AC3E}">
        <p14:creationId xmlns:p14="http://schemas.microsoft.com/office/powerpoint/2010/main" val="287576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B6A61462-2A80-6AC9-B0FD-5500E1B4B288}"/>
              </a:ext>
            </a:extLst>
          </p:cNvPr>
          <p:cNvPicPr>
            <a:picLocks noChangeAspect="1"/>
          </p:cNvPicPr>
          <p:nvPr/>
        </p:nvPicPr>
        <p:blipFill>
          <a:blip r:embed="rId3"/>
          <a:stretch>
            <a:fillRect/>
          </a:stretch>
        </p:blipFill>
        <p:spPr>
          <a:xfrm>
            <a:off x="-285608" y="-2817602"/>
            <a:ext cx="16116158" cy="11085302"/>
          </a:xfrm>
          <a:prstGeom prst="rect">
            <a:avLst/>
          </a:prstGeom>
        </p:spPr>
      </p:pic>
    </p:spTree>
    <p:extLst>
      <p:ext uri="{BB962C8B-B14F-4D97-AF65-F5344CB8AC3E}">
        <p14:creationId xmlns:p14="http://schemas.microsoft.com/office/powerpoint/2010/main" val="2210048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B6A61462-2A80-6AC9-B0FD-5500E1B4B288}"/>
              </a:ext>
            </a:extLst>
          </p:cNvPr>
          <p:cNvPicPr>
            <a:picLocks noChangeAspect="1"/>
          </p:cNvPicPr>
          <p:nvPr/>
        </p:nvPicPr>
        <p:blipFill>
          <a:blip r:embed="rId3"/>
          <a:stretch>
            <a:fillRect/>
          </a:stretch>
        </p:blipFill>
        <p:spPr>
          <a:xfrm>
            <a:off x="-285608" y="-2817602"/>
            <a:ext cx="16116158" cy="11085302"/>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AFB3A41A-D0C0-6878-4D62-2006E9D69844}"/>
              </a:ext>
            </a:extLst>
          </p:cNvPr>
          <p:cNvPicPr>
            <a:picLocks noChangeAspect="1"/>
          </p:cNvPicPr>
          <p:nvPr/>
        </p:nvPicPr>
        <p:blipFill>
          <a:blip r:embed="rId4"/>
          <a:stretch>
            <a:fillRect/>
          </a:stretch>
        </p:blipFill>
        <p:spPr>
          <a:xfrm>
            <a:off x="-285608" y="-2817603"/>
            <a:ext cx="16116158" cy="11085302"/>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2DCDF0B-F58A-2F91-F6CB-4791002D7D84}"/>
              </a:ext>
            </a:extLst>
          </p:cNvPr>
          <p:cNvPicPr>
            <a:picLocks noChangeAspect="1"/>
          </p:cNvPicPr>
          <p:nvPr/>
        </p:nvPicPr>
        <p:blipFill>
          <a:blip r:embed="rId5"/>
          <a:stretch>
            <a:fillRect/>
          </a:stretch>
        </p:blipFill>
        <p:spPr>
          <a:xfrm>
            <a:off x="-285608" y="-2817603"/>
            <a:ext cx="16116158" cy="11085302"/>
          </a:xfrm>
          <a:prstGeom prst="rect">
            <a:avLst/>
          </a:prstGeom>
        </p:spPr>
      </p:pic>
    </p:spTree>
    <p:extLst>
      <p:ext uri="{BB962C8B-B14F-4D97-AF65-F5344CB8AC3E}">
        <p14:creationId xmlns:p14="http://schemas.microsoft.com/office/powerpoint/2010/main" val="111729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Problems</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
        <p:nvSpPr>
          <p:cNvPr id="3" name="Google Shape;295;p20">
            <a:extLst>
              <a:ext uri="{FF2B5EF4-FFF2-40B4-BE49-F238E27FC236}">
                <a16:creationId xmlns:a16="http://schemas.microsoft.com/office/drawing/2014/main" id="{4B46F6F0-8B86-6FE6-08A5-0BD915F3802D}"/>
              </a:ext>
            </a:extLst>
          </p:cNvPr>
          <p:cNvSpPr/>
          <p:nvPr/>
        </p:nvSpPr>
        <p:spPr>
          <a:xfrm>
            <a:off x="4848528" y="3742196"/>
            <a:ext cx="4788882" cy="2302155"/>
          </a:xfrm>
          <a:prstGeom prst="wedgeRoundRectCallout">
            <a:avLst>
              <a:gd name="adj1" fmla="val 66411"/>
              <a:gd name="adj2" fmla="val -3954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Read the AIMA textbook Chapter 3 “Problem Solving by Search” (Sections 3.1-3.4).  </a:t>
            </a:r>
            <a:br>
              <a:rPr lang="en-US" sz="2500" b="1" dirty="0">
                <a:solidFill>
                  <a:schemeClr val="dk1"/>
                </a:solidFill>
                <a:latin typeface="Open Sans"/>
                <a:ea typeface="Open Sans"/>
                <a:cs typeface="Open Sans"/>
                <a:sym typeface="Open Sans"/>
              </a:rPr>
            </a:br>
            <a:r>
              <a:rPr lang="en-US" sz="2500" b="1" dirty="0">
                <a:solidFill>
                  <a:schemeClr val="dk1"/>
                </a:solidFill>
                <a:latin typeface="Open Sans"/>
                <a:ea typeface="Open Sans"/>
                <a:cs typeface="Open Sans"/>
                <a:sym typeface="Open Sans"/>
              </a:rPr>
              <a:t>Quiz on Canvas due by Sunday.</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FAD27C82-0CA5-3CEE-E187-8677E6476EAB}"/>
              </a:ext>
            </a:extLst>
          </p:cNvPr>
          <p:cNvSpPr/>
          <p:nvPr/>
        </p:nvSpPr>
        <p:spPr>
          <a:xfrm>
            <a:off x="7746094" y="156274"/>
            <a:ext cx="3681412" cy="1225999"/>
          </a:xfrm>
          <a:prstGeom prst="wedgeRoundRectCallout">
            <a:avLst>
              <a:gd name="adj1" fmla="val 33131"/>
              <a:gd name="adj2" fmla="val 18385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HW1 is due tonight</a:t>
            </a:r>
            <a:endParaRPr sz="2500" b="1" dirty="0">
              <a:solidFill>
                <a:schemeClr val="dk1"/>
              </a:solidFill>
              <a:latin typeface="Open Sans"/>
              <a:ea typeface="Open Sans"/>
              <a:cs typeface="Open Sans"/>
              <a:sym typeface="Open Sans"/>
            </a:endParaRPr>
          </a:p>
        </p:txBody>
      </p:sp>
      <p:sp>
        <p:nvSpPr>
          <p:cNvPr id="2" name="Google Shape;295;p20">
            <a:extLst>
              <a:ext uri="{FF2B5EF4-FFF2-40B4-BE49-F238E27FC236}">
                <a16:creationId xmlns:a16="http://schemas.microsoft.com/office/drawing/2014/main" id="{0EF8674C-E661-B5C0-D2F0-A4B3DC6696C3}"/>
              </a:ext>
            </a:extLst>
          </p:cNvPr>
          <p:cNvSpPr/>
          <p:nvPr/>
        </p:nvSpPr>
        <p:spPr>
          <a:xfrm>
            <a:off x="5402263" y="1707417"/>
            <a:ext cx="3681412" cy="1225999"/>
          </a:xfrm>
          <a:prstGeom prst="wedgeRoundRectCallout">
            <a:avLst>
              <a:gd name="adj1" fmla="val 84361"/>
              <a:gd name="adj2" fmla="val 5769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Optional HW2 Recitation on Wednesday 8-9pm</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946208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Example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dirty="0">
                <a:solidFill>
                  <a:srgbClr val="D8D8D8"/>
                </a:solidFill>
              </a:rPr>
              <a:t>AIMA 3.1-3.3</a:t>
            </a:r>
            <a:endParaRPr dirty="0">
              <a:solidFill>
                <a:srgbClr val="D8D8D8"/>
              </a:solidFill>
            </a:endParaRPr>
          </a:p>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Defining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extLst>
      <p:ext uri="{BB962C8B-B14F-4D97-AF65-F5344CB8AC3E}">
        <p14:creationId xmlns:p14="http://schemas.microsoft.com/office/powerpoint/2010/main" val="2571464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Formal Definition</a:t>
            </a:r>
            <a:endParaRPr dirty="0"/>
          </a:p>
        </p:txBody>
      </p:sp>
      <p:sp>
        <p:nvSpPr>
          <p:cNvPr id="180" name="Google Shape;180;p9"/>
          <p:cNvSpPr txBox="1">
            <a:spLocks noGrp="1"/>
          </p:cNvSpPr>
          <p:nvPr>
            <p:ph type="body" idx="1"/>
          </p:nvPr>
        </p:nvSpPr>
        <p:spPr>
          <a:xfrm>
            <a:off x="399673" y="1085329"/>
            <a:ext cx="10515600" cy="5572973"/>
          </a:xfrm>
          <a:prstGeom prst="rect">
            <a:avLst/>
          </a:prstGeom>
          <a:noFill/>
          <a:ln>
            <a:noFill/>
          </a:ln>
        </p:spPr>
        <p:txBody>
          <a:bodyPr spcFirstLastPara="1" wrap="square" lIns="91425" tIns="45700" rIns="91425" bIns="45700" anchor="t" anchorCtr="0">
            <a:normAutofit lnSpcReduction="10000"/>
          </a:bodyPr>
          <a:lstStyle/>
          <a:p>
            <a:pPr marL="914400" lvl="1" indent="-457200" algn="l" rtl="0">
              <a:lnSpc>
                <a:spcPct val="120000"/>
              </a:lnSpc>
              <a:spcBef>
                <a:spcPts val="0"/>
              </a:spcBef>
              <a:spcAft>
                <a:spcPts val="0"/>
              </a:spcAft>
              <a:buClr>
                <a:schemeClr val="accent2"/>
              </a:buClr>
              <a:buSzPts val="2000"/>
              <a:buFont typeface="Open Sans"/>
              <a:buAutoNum type="arabicPeriod"/>
            </a:pPr>
            <a:r>
              <a:rPr lang="en-US" sz="1800" b="1" i="1" dirty="0">
                <a:solidFill>
                  <a:srgbClr val="DD8801"/>
                </a:solidFill>
              </a:rPr>
              <a:t>States</a:t>
            </a:r>
            <a:r>
              <a:rPr lang="en-US" sz="1800" b="1" dirty="0">
                <a:solidFill>
                  <a:srgbClr val="DD8801"/>
                </a:solidFill>
              </a:rPr>
              <a:t>:</a:t>
            </a:r>
            <a:r>
              <a:rPr lang="en-US" sz="1800" dirty="0">
                <a:solidFill>
                  <a:srgbClr val="DD8801"/>
                </a:solidFill>
              </a:rPr>
              <a:t> </a:t>
            </a:r>
            <a:r>
              <a:rPr lang="en-US" sz="1800" dirty="0"/>
              <a:t>a set </a:t>
            </a:r>
            <a:r>
              <a:rPr lang="en-US" sz="1800" b="1" i="1" dirty="0">
                <a:latin typeface="Times"/>
                <a:ea typeface="Times"/>
                <a:cs typeface="Times"/>
                <a:sym typeface="Times"/>
              </a:rPr>
              <a:t>S</a:t>
            </a:r>
            <a:endParaRPr dirty="0"/>
          </a:p>
          <a:p>
            <a:pPr marL="914400" lvl="1" indent="-457200" algn="l" rtl="0">
              <a:lnSpc>
                <a:spcPct val="120000"/>
              </a:lnSpc>
              <a:spcBef>
                <a:spcPts val="300"/>
              </a:spcBef>
              <a:spcAft>
                <a:spcPts val="0"/>
              </a:spcAft>
              <a:buClr>
                <a:schemeClr val="accent2"/>
              </a:buClr>
              <a:buSzPts val="2000"/>
              <a:buFont typeface="Open Sans"/>
              <a:buAutoNum type="arabicPeriod"/>
            </a:pPr>
            <a:r>
              <a:rPr lang="en-US" sz="1800" i="1" dirty="0"/>
              <a:t>An</a:t>
            </a:r>
            <a:r>
              <a:rPr lang="en-US" sz="1800" dirty="0"/>
              <a:t> </a:t>
            </a:r>
            <a:r>
              <a:rPr lang="en-US" sz="1800" i="1" dirty="0">
                <a:solidFill>
                  <a:srgbClr val="DD8801"/>
                </a:solidFill>
              </a:rPr>
              <a:t>initial state </a:t>
            </a:r>
            <a:r>
              <a:rPr lang="en-US" sz="1800" i="1" dirty="0" err="1">
                <a:latin typeface="Times"/>
                <a:ea typeface="Times"/>
                <a:cs typeface="Times"/>
                <a:sym typeface="Times"/>
              </a:rPr>
              <a:t>s</a:t>
            </a:r>
            <a:r>
              <a:rPr lang="en-US" sz="1800" i="1" baseline="-25000" dirty="0" err="1">
                <a:latin typeface="Times"/>
                <a:ea typeface="Times"/>
                <a:cs typeface="Times"/>
                <a:sym typeface="Times"/>
              </a:rPr>
              <a:t>i</a:t>
            </a:r>
            <a:r>
              <a:rPr lang="en-US" sz="1800" i="1" dirty="0">
                <a:latin typeface="Times"/>
                <a:ea typeface="Times"/>
                <a:cs typeface="Times"/>
                <a:sym typeface="Times"/>
              </a:rPr>
              <a:t>∈ S</a:t>
            </a:r>
            <a:endParaRPr sz="1800" i="1" dirty="0">
              <a:latin typeface="Times"/>
              <a:ea typeface="Times"/>
              <a:cs typeface="Times"/>
              <a:sym typeface="Times"/>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Actions: </a:t>
            </a:r>
            <a:r>
              <a:rPr lang="en-US" sz="1800" i="1" dirty="0"/>
              <a:t>a </a:t>
            </a:r>
            <a:r>
              <a:rPr lang="en-US" sz="1800" i="1" dirty="0">
                <a:solidFill>
                  <a:srgbClr val="DD8801"/>
                </a:solidFill>
              </a:rPr>
              <a:t>set</a:t>
            </a:r>
            <a:r>
              <a:rPr lang="en-US" sz="1800" i="1" dirty="0">
                <a:solidFill>
                  <a:schemeClr val="accent2"/>
                </a:solidFill>
              </a:rPr>
              <a:t> </a:t>
            </a:r>
            <a:r>
              <a:rPr lang="en-US" sz="1800" b="1" i="1" dirty="0">
                <a:latin typeface="Times"/>
                <a:ea typeface="Times"/>
                <a:cs typeface="Times"/>
                <a:sym typeface="Times"/>
              </a:rPr>
              <a:t>A</a:t>
            </a:r>
            <a:endParaRPr sz="1800" dirty="0"/>
          </a:p>
          <a:p>
            <a:pPr marL="85725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 s Actions(s) </a:t>
            </a:r>
            <a:r>
              <a:rPr lang="en-US" sz="1800" i="1" dirty="0"/>
              <a:t>= the set of actions that can be executed in </a:t>
            </a:r>
            <a:r>
              <a:rPr lang="en-US" sz="1800" b="1" i="1" dirty="0">
                <a:latin typeface="Times"/>
                <a:ea typeface="Times"/>
                <a:cs typeface="Times"/>
                <a:sym typeface="Times"/>
              </a:rPr>
              <a:t>s</a:t>
            </a:r>
            <a:r>
              <a:rPr lang="en-US" sz="1800" i="1" dirty="0"/>
              <a:t>, that are </a:t>
            </a:r>
            <a:r>
              <a:rPr lang="en-US" sz="1800" i="1" dirty="0">
                <a:solidFill>
                  <a:srgbClr val="DD8801"/>
                </a:solidFill>
              </a:rPr>
              <a:t>applicable</a:t>
            </a:r>
            <a:r>
              <a:rPr lang="en-US" sz="1800" dirty="0"/>
              <a:t> in </a:t>
            </a:r>
            <a:r>
              <a:rPr lang="en-US" sz="1800" b="1" i="1" dirty="0">
                <a:latin typeface="Times"/>
                <a:ea typeface="Times"/>
                <a:cs typeface="Times"/>
                <a:sym typeface="Times"/>
              </a:rPr>
              <a:t>s</a:t>
            </a:r>
            <a:r>
              <a:rPr lang="en-US" sz="1800" dirty="0"/>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Transition Model: </a:t>
            </a:r>
            <a:r>
              <a:rPr lang="en-US" sz="1800" b="1" i="1" dirty="0">
                <a:latin typeface="Times"/>
                <a:ea typeface="Times"/>
                <a:cs typeface="Times"/>
                <a:sym typeface="Times"/>
              </a:rPr>
              <a:t>∀ s∀ </a:t>
            </a:r>
            <a:r>
              <a:rPr lang="en-US" sz="1800" b="1" i="1" dirty="0" err="1">
                <a:latin typeface="Times"/>
                <a:ea typeface="Times"/>
                <a:cs typeface="Times"/>
                <a:sym typeface="Times"/>
              </a:rPr>
              <a:t>a∈Actions</a:t>
            </a:r>
            <a:r>
              <a:rPr lang="en-US" sz="1800" b="1" i="1" dirty="0">
                <a:latin typeface="Times"/>
                <a:ea typeface="Times"/>
                <a:cs typeface="Times"/>
                <a:sym typeface="Times"/>
              </a:rPr>
              <a:t>(s) Result(s, a)</a:t>
            </a:r>
            <a:r>
              <a:rPr lang="en-US" sz="1800" i="1" dirty="0">
                <a:latin typeface="Times"/>
                <a:ea typeface="Times"/>
                <a:cs typeface="Times"/>
                <a:sym typeface="Times"/>
              </a:rPr>
              <a:t> </a:t>
            </a:r>
            <a:r>
              <a:rPr lang="en-US" sz="1800" i="1" dirty="0"/>
              <a:t>→ </a:t>
            </a:r>
            <a:r>
              <a:rPr lang="en-US" sz="1800" b="1" i="1" dirty="0" err="1">
                <a:latin typeface="Times"/>
                <a:ea typeface="Times"/>
                <a:cs typeface="Times"/>
                <a:sym typeface="Times"/>
              </a:rPr>
              <a:t>s</a:t>
            </a:r>
            <a:r>
              <a:rPr lang="en-US" sz="1800" b="1" i="1" baseline="-25000" dirty="0" err="1">
                <a:latin typeface="Times"/>
                <a:ea typeface="Times"/>
                <a:cs typeface="Times"/>
                <a:sym typeface="Times"/>
              </a:rPr>
              <a:t>r</a:t>
            </a:r>
            <a:r>
              <a:rPr lang="en-US" sz="1800" b="1" i="1" dirty="0">
                <a:latin typeface="Times"/>
                <a:ea typeface="Times"/>
                <a:cs typeface="Times"/>
                <a:sym typeface="Times"/>
              </a:rPr>
              <a:t> </a:t>
            </a:r>
            <a:endParaRPr sz="1800" dirty="0"/>
          </a:p>
          <a:p>
            <a:pPr marL="914400" lvl="2" indent="0" algn="l" rtl="0">
              <a:lnSpc>
                <a:spcPct val="120000"/>
              </a:lnSpc>
              <a:spcBef>
                <a:spcPts val="600"/>
              </a:spcBef>
              <a:spcAft>
                <a:spcPts val="0"/>
              </a:spcAft>
              <a:buClr>
                <a:schemeClr val="dk1"/>
              </a:buClr>
              <a:buSzPts val="2000"/>
              <a:buNone/>
            </a:pPr>
            <a:r>
              <a:rPr lang="en-US" sz="1800" b="1" i="1" dirty="0" err="1">
                <a:latin typeface="Times"/>
                <a:ea typeface="Times"/>
                <a:cs typeface="Times"/>
                <a:sym typeface="Times"/>
              </a:rPr>
              <a:t>s</a:t>
            </a:r>
            <a:r>
              <a:rPr lang="en-US" sz="1800" i="1" baseline="-25000" dirty="0" err="1"/>
              <a:t>r</a:t>
            </a:r>
            <a:r>
              <a:rPr lang="en-US" sz="1800" i="1" dirty="0"/>
              <a:t> is called a </a:t>
            </a:r>
            <a:r>
              <a:rPr lang="en-US" sz="1800" i="1" dirty="0">
                <a:solidFill>
                  <a:srgbClr val="0000FF"/>
                </a:solidFill>
              </a:rPr>
              <a:t>successor </a:t>
            </a:r>
            <a:r>
              <a:rPr lang="en-US" sz="1800" i="1" dirty="0"/>
              <a:t>of</a:t>
            </a:r>
            <a:r>
              <a:rPr lang="en-US" sz="1800" i="1" dirty="0">
                <a:solidFill>
                  <a:srgbClr val="0000FF"/>
                </a:solidFill>
              </a:rPr>
              <a:t> </a:t>
            </a:r>
            <a:r>
              <a:rPr lang="en-US" sz="1800" b="1" i="1" dirty="0">
                <a:latin typeface="Times"/>
                <a:ea typeface="Times"/>
                <a:cs typeface="Times"/>
                <a:sym typeface="Times"/>
              </a:rPr>
              <a:t>s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a:t>
            </a:r>
            <a:r>
              <a:rPr lang="en-US" sz="1800" i="1" dirty="0">
                <a:solidFill>
                  <a:schemeClr val="accent2"/>
                </a:solidFill>
              </a:rPr>
              <a:t> </a:t>
            </a:r>
            <a:r>
              <a:rPr lang="en-US" sz="1800" b="1" i="1" dirty="0">
                <a:latin typeface="Times"/>
                <a:ea typeface="Times"/>
                <a:cs typeface="Times"/>
                <a:sym typeface="Times"/>
              </a:rPr>
              <a:t>Successors</a:t>
            </a:r>
            <a:r>
              <a:rPr lang="en-US" sz="1800" i="1" dirty="0"/>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 </a:t>
            </a:r>
            <a:r>
              <a:rPr lang="en-US" sz="1800" i="1" dirty="0">
                <a:solidFill>
                  <a:srgbClr val="DD8801"/>
                </a:solidFill>
              </a:rPr>
              <a:t>= state space</a:t>
            </a:r>
            <a:endParaRPr sz="1800" dirty="0">
              <a:solidFill>
                <a:srgbClr val="DD8801"/>
              </a:solidFill>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Path cost </a:t>
            </a:r>
            <a:r>
              <a:rPr lang="en-US" sz="1800" i="1" dirty="0"/>
              <a:t>(Performance Measure)</a:t>
            </a:r>
            <a:r>
              <a:rPr lang="en-US" sz="1800" i="1" dirty="0">
                <a:solidFill>
                  <a:schemeClr val="accent2"/>
                </a:solidFill>
              </a:rPr>
              <a:t>: </a:t>
            </a:r>
            <a:r>
              <a:rPr lang="en-US" sz="1800" dirty="0"/>
              <a:t>Must be additive, e.g. sum of distances, number of actions executed,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endParaRPr sz="1800" dirty="0"/>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Goal test: </a:t>
            </a:r>
            <a:r>
              <a:rPr lang="en-US" sz="1800" b="1" i="1" dirty="0">
                <a:latin typeface="Times"/>
                <a:ea typeface="Times"/>
                <a:cs typeface="Times"/>
                <a:sym typeface="Times"/>
              </a:rPr>
              <a:t>Goal(s)</a:t>
            </a:r>
            <a:endParaRPr sz="1800" dirty="0"/>
          </a:p>
          <a:p>
            <a:pPr marL="914400" lvl="2" indent="0" algn="l" rtl="0">
              <a:lnSpc>
                <a:spcPct val="120000"/>
              </a:lnSpc>
              <a:spcBef>
                <a:spcPts val="600"/>
              </a:spcBef>
              <a:spcAft>
                <a:spcPts val="0"/>
              </a:spcAft>
              <a:buClr>
                <a:schemeClr val="dk1"/>
              </a:buClr>
              <a:buSzPts val="2000"/>
              <a:buNone/>
            </a:pPr>
            <a:r>
              <a:rPr lang="en-US" sz="1800" dirty="0"/>
              <a:t> Can be implicit, e.g. </a:t>
            </a:r>
            <a:r>
              <a:rPr lang="en-US" b="1" i="1" dirty="0">
                <a:latin typeface="Times"/>
                <a:ea typeface="Times"/>
                <a:cs typeface="Times"/>
                <a:sym typeface="Times"/>
              </a:rPr>
              <a:t>checkmate(s)</a:t>
            </a:r>
            <a:endParaRPr sz="1800" dirty="0"/>
          </a:p>
          <a:p>
            <a:pPr marL="914400" lvl="2" indent="0" algn="l" rtl="0">
              <a:lnSpc>
                <a:spcPct val="120000"/>
              </a:lnSpc>
              <a:spcBef>
                <a:spcPts val="600"/>
              </a:spcBef>
              <a:spcAft>
                <a:spcPts val="300"/>
              </a:spcAft>
              <a:buClr>
                <a:schemeClr val="dk1"/>
              </a:buClr>
              <a:buSzPts val="2000"/>
              <a:buNone/>
            </a:pPr>
            <a:r>
              <a:rPr lang="en-US" sz="1800" i="1" dirty="0"/>
              <a:t> </a:t>
            </a:r>
            <a:r>
              <a:rPr lang="en-US" b="1" i="1" dirty="0">
                <a:latin typeface="Times"/>
                <a:ea typeface="Times"/>
                <a:cs typeface="Times"/>
                <a:sym typeface="Times"/>
              </a:rPr>
              <a:t>s</a:t>
            </a:r>
            <a:r>
              <a:rPr lang="en-US" sz="1800" i="1" dirty="0"/>
              <a:t> </a:t>
            </a:r>
            <a:r>
              <a:rPr lang="en-US" sz="1800" dirty="0"/>
              <a:t>is a </a:t>
            </a:r>
            <a:r>
              <a:rPr lang="en-US" sz="1800" i="1" dirty="0"/>
              <a:t>goal</a:t>
            </a:r>
            <a:r>
              <a:rPr lang="en-US" sz="1800" dirty="0"/>
              <a:t> </a:t>
            </a:r>
            <a:r>
              <a:rPr lang="en-US" sz="1800" i="1" dirty="0"/>
              <a:t>state</a:t>
            </a:r>
            <a:r>
              <a:rPr lang="en-US" sz="1800" dirty="0"/>
              <a:t> if </a:t>
            </a:r>
            <a:r>
              <a:rPr lang="en-US" b="1" i="1" dirty="0">
                <a:latin typeface="Times"/>
                <a:ea typeface="Times"/>
                <a:cs typeface="Times"/>
                <a:sym typeface="Times"/>
              </a:rPr>
              <a:t>Goal(s) </a:t>
            </a:r>
            <a:r>
              <a:rPr lang="en-US" sz="1800" dirty="0"/>
              <a:t>is</a:t>
            </a:r>
            <a:r>
              <a:rPr lang="en-US" sz="1800" i="1" dirty="0"/>
              <a:t> true</a:t>
            </a:r>
            <a:endParaRPr sz="1800" dirty="0"/>
          </a:p>
        </p:txBody>
      </p:sp>
      <p:sp>
        <p:nvSpPr>
          <p:cNvPr id="181" name="Google Shape;181;p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endParaRPr dirty="0"/>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945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7D3B7F-D80E-5C44-9341-0C41302F7E2E}"/>
              </a:ext>
            </a:extLst>
          </p:cNvPr>
          <p:cNvPicPr>
            <a:picLocks noChangeAspect="1"/>
          </p:cNvPicPr>
          <p:nvPr/>
        </p:nvPicPr>
        <p:blipFill>
          <a:blip r:embed="rId5"/>
          <a:stretch>
            <a:fillRect/>
          </a:stretch>
        </p:blipFill>
        <p:spPr>
          <a:xfrm>
            <a:off x="6616550" y="1258956"/>
            <a:ext cx="880466" cy="880466"/>
          </a:xfrm>
          <a:prstGeom prst="rect">
            <a:avLst/>
          </a:prstGeom>
        </p:spPr>
      </p:pic>
      <p:sp>
        <p:nvSpPr>
          <p:cNvPr id="22" name="Rectangle 21">
            <a:extLst>
              <a:ext uri="{FF2B5EF4-FFF2-40B4-BE49-F238E27FC236}">
                <a16:creationId xmlns:a16="http://schemas.microsoft.com/office/drawing/2014/main" id="{1A669523-F802-6B43-A7BA-1CC64704D25B}"/>
              </a:ext>
            </a:extLst>
          </p:cNvPr>
          <p:cNvSpPr/>
          <p:nvPr/>
        </p:nvSpPr>
        <p:spPr>
          <a:xfrm>
            <a:off x="923656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434D3-5DC8-1343-BE31-E0725FAFC614}"/>
              </a:ext>
            </a:extLst>
          </p:cNvPr>
          <p:cNvSpPr/>
          <p:nvPr/>
        </p:nvSpPr>
        <p:spPr>
          <a:xfrm>
            <a:off x="1028348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A60485-6DC8-8545-AAA9-046324D566C7}"/>
              </a:ext>
            </a:extLst>
          </p:cNvPr>
          <p:cNvSpPr/>
          <p:nvPr/>
        </p:nvSpPr>
        <p:spPr>
          <a:xfrm>
            <a:off x="923656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44E114-44C5-494D-B499-8363557B6DE7}"/>
              </a:ext>
            </a:extLst>
          </p:cNvPr>
          <p:cNvSpPr/>
          <p:nvPr/>
        </p:nvSpPr>
        <p:spPr>
          <a:xfrm>
            <a:off x="1028348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ED24F1-01C5-714C-8B4B-288701A878FC}"/>
              </a:ext>
            </a:extLst>
          </p:cNvPr>
          <p:cNvSpPr/>
          <p:nvPr/>
        </p:nvSpPr>
        <p:spPr>
          <a:xfrm>
            <a:off x="927363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352BA5-280B-8E4A-8788-53100DC5C034}"/>
              </a:ext>
            </a:extLst>
          </p:cNvPr>
          <p:cNvSpPr/>
          <p:nvPr/>
        </p:nvSpPr>
        <p:spPr>
          <a:xfrm>
            <a:off x="1032055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EF5F8-4914-F145-B325-A752908C8966}"/>
              </a:ext>
            </a:extLst>
          </p:cNvPr>
          <p:cNvSpPr/>
          <p:nvPr/>
        </p:nvSpPr>
        <p:spPr>
          <a:xfrm>
            <a:off x="927363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F68A6-4E7F-CC43-AA97-EAE5356E2873}"/>
              </a:ext>
            </a:extLst>
          </p:cNvPr>
          <p:cNvSpPr/>
          <p:nvPr/>
        </p:nvSpPr>
        <p:spPr>
          <a:xfrm>
            <a:off x="1032055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EE170FD-C9DC-C648-B42D-4FC2B901BA4E}"/>
              </a:ext>
            </a:extLst>
          </p:cNvPr>
          <p:cNvPicPr>
            <a:picLocks noChangeAspect="1"/>
          </p:cNvPicPr>
          <p:nvPr/>
        </p:nvPicPr>
        <p:blipFill>
          <a:blip r:embed="rId5"/>
          <a:stretch>
            <a:fillRect/>
          </a:stretch>
        </p:blipFill>
        <p:spPr>
          <a:xfrm>
            <a:off x="10403779" y="1296590"/>
            <a:ext cx="880466" cy="880466"/>
          </a:xfrm>
          <a:prstGeom prst="rect">
            <a:avLst/>
          </a:prstGeom>
        </p:spPr>
      </p:pic>
      <p:pic>
        <p:nvPicPr>
          <p:cNvPr id="32" name="Picture 31">
            <a:extLst>
              <a:ext uri="{FF2B5EF4-FFF2-40B4-BE49-F238E27FC236}">
                <a16:creationId xmlns:a16="http://schemas.microsoft.com/office/drawing/2014/main" id="{FF262CF8-824B-A64B-A0E6-9ACBFD155D5A}"/>
              </a:ext>
            </a:extLst>
          </p:cNvPr>
          <p:cNvPicPr>
            <a:picLocks noChangeAspect="1"/>
          </p:cNvPicPr>
          <p:nvPr/>
        </p:nvPicPr>
        <p:blipFill>
          <a:blip r:embed="rId5"/>
          <a:stretch>
            <a:fillRect/>
          </a:stretch>
        </p:blipFill>
        <p:spPr>
          <a:xfrm>
            <a:off x="6616550" y="2573805"/>
            <a:ext cx="880466" cy="880466"/>
          </a:xfrm>
          <a:prstGeom prst="rect">
            <a:avLst/>
          </a:prstGeom>
        </p:spPr>
      </p:pic>
      <p:pic>
        <p:nvPicPr>
          <p:cNvPr id="33" name="Picture 32">
            <a:extLst>
              <a:ext uri="{FF2B5EF4-FFF2-40B4-BE49-F238E27FC236}">
                <a16:creationId xmlns:a16="http://schemas.microsoft.com/office/drawing/2014/main" id="{573C7324-A3DD-5D4E-83D7-8B4A3A26A15A}"/>
              </a:ext>
            </a:extLst>
          </p:cNvPr>
          <p:cNvPicPr>
            <a:picLocks noChangeAspect="1"/>
          </p:cNvPicPr>
          <p:nvPr/>
        </p:nvPicPr>
        <p:blipFill>
          <a:blip r:embed="rId5"/>
          <a:stretch>
            <a:fillRect/>
          </a:stretch>
        </p:blipFill>
        <p:spPr>
          <a:xfrm>
            <a:off x="6654449" y="3935479"/>
            <a:ext cx="880466" cy="880466"/>
          </a:xfrm>
          <a:prstGeom prst="rect">
            <a:avLst/>
          </a:prstGeom>
        </p:spPr>
      </p:pic>
      <p:pic>
        <p:nvPicPr>
          <p:cNvPr id="34" name="Picture 33">
            <a:extLst>
              <a:ext uri="{FF2B5EF4-FFF2-40B4-BE49-F238E27FC236}">
                <a16:creationId xmlns:a16="http://schemas.microsoft.com/office/drawing/2014/main" id="{EDE91F23-9C61-7F4E-98B3-D89DEC4B1F3B}"/>
              </a:ext>
            </a:extLst>
          </p:cNvPr>
          <p:cNvPicPr>
            <a:picLocks noChangeAspect="1"/>
          </p:cNvPicPr>
          <p:nvPr/>
        </p:nvPicPr>
        <p:blipFill>
          <a:blip r:embed="rId5"/>
          <a:stretch>
            <a:fillRect/>
          </a:stretch>
        </p:blipFill>
        <p:spPr>
          <a:xfrm>
            <a:off x="6653619" y="5234652"/>
            <a:ext cx="880466" cy="880466"/>
          </a:xfrm>
          <a:prstGeom prst="rect">
            <a:avLst/>
          </a:prstGeom>
        </p:spPr>
      </p:pic>
      <p:pic>
        <p:nvPicPr>
          <p:cNvPr id="35" name="Picture 34">
            <a:extLst>
              <a:ext uri="{FF2B5EF4-FFF2-40B4-BE49-F238E27FC236}">
                <a16:creationId xmlns:a16="http://schemas.microsoft.com/office/drawing/2014/main" id="{8BE8E4DA-A93D-7048-8A96-EB89B308F666}"/>
              </a:ext>
            </a:extLst>
          </p:cNvPr>
          <p:cNvPicPr>
            <a:picLocks noChangeAspect="1"/>
          </p:cNvPicPr>
          <p:nvPr/>
        </p:nvPicPr>
        <p:blipFill>
          <a:blip r:embed="rId5"/>
          <a:stretch>
            <a:fillRect/>
          </a:stretch>
        </p:blipFill>
        <p:spPr>
          <a:xfrm>
            <a:off x="10366710" y="2573805"/>
            <a:ext cx="880466" cy="880466"/>
          </a:xfrm>
          <a:prstGeom prst="rect">
            <a:avLst/>
          </a:prstGeom>
        </p:spPr>
      </p:pic>
      <p:pic>
        <p:nvPicPr>
          <p:cNvPr id="36" name="Picture 35">
            <a:extLst>
              <a:ext uri="{FF2B5EF4-FFF2-40B4-BE49-F238E27FC236}">
                <a16:creationId xmlns:a16="http://schemas.microsoft.com/office/drawing/2014/main" id="{A6521EA8-D79E-F540-AF14-D9F45D1BE24A}"/>
              </a:ext>
            </a:extLst>
          </p:cNvPr>
          <p:cNvPicPr>
            <a:picLocks noChangeAspect="1"/>
          </p:cNvPicPr>
          <p:nvPr/>
        </p:nvPicPr>
        <p:blipFill>
          <a:blip r:embed="rId5"/>
          <a:stretch>
            <a:fillRect/>
          </a:stretch>
        </p:blipFill>
        <p:spPr>
          <a:xfrm>
            <a:off x="10403779" y="3958265"/>
            <a:ext cx="880466" cy="880466"/>
          </a:xfrm>
          <a:prstGeom prst="rect">
            <a:avLst/>
          </a:prstGeom>
        </p:spPr>
      </p:pic>
      <p:pic>
        <p:nvPicPr>
          <p:cNvPr id="37" name="Picture 36">
            <a:extLst>
              <a:ext uri="{FF2B5EF4-FFF2-40B4-BE49-F238E27FC236}">
                <a16:creationId xmlns:a16="http://schemas.microsoft.com/office/drawing/2014/main" id="{3F297B7C-59AE-664E-A345-C4E009AC8B9C}"/>
              </a:ext>
            </a:extLst>
          </p:cNvPr>
          <p:cNvPicPr>
            <a:picLocks noChangeAspect="1"/>
          </p:cNvPicPr>
          <p:nvPr/>
        </p:nvPicPr>
        <p:blipFill>
          <a:blip r:embed="rId5"/>
          <a:stretch>
            <a:fillRect/>
          </a:stretch>
        </p:blipFill>
        <p:spPr>
          <a:xfrm>
            <a:off x="10449938" y="5199839"/>
            <a:ext cx="880466" cy="880466"/>
          </a:xfrm>
          <a:prstGeom prst="rect">
            <a:avLst/>
          </a:prstGeom>
        </p:spPr>
      </p:pic>
      <p:sp>
        <p:nvSpPr>
          <p:cNvPr id="40" name="Google Shape;189;p10">
            <a:extLst>
              <a:ext uri="{FF2B5EF4-FFF2-40B4-BE49-F238E27FC236}">
                <a16:creationId xmlns:a16="http://schemas.microsoft.com/office/drawing/2014/main" id="{94D6A5E4-5AE8-EF4B-A889-1FBC5E6EE257}"/>
              </a:ext>
            </a:extLst>
          </p:cNvPr>
          <p:cNvSpPr/>
          <p:nvPr/>
        </p:nvSpPr>
        <p:spPr>
          <a:xfrm>
            <a:off x="3458366" y="5531018"/>
            <a:ext cx="2578500" cy="1168200"/>
          </a:xfrm>
          <a:prstGeom prst="wedgeRoundRectCallout">
            <a:avLst>
              <a:gd name="adj1" fmla="val 71177"/>
              <a:gd name="adj2" fmla="val -313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One state is designated as the</a:t>
            </a:r>
            <a:r>
              <a:rPr lang="en-US" sz="2300" b="1" i="0" u="none" strike="noStrike" cap="none" dirty="0">
                <a:solidFill>
                  <a:schemeClr val="dk1"/>
                </a:solidFill>
                <a:latin typeface="Open Sans"/>
                <a:ea typeface="Open Sans"/>
                <a:cs typeface="Open Sans"/>
                <a:sym typeface="Open Sans"/>
              </a:rPr>
              <a:t> initial state</a:t>
            </a:r>
            <a:endParaRPr sz="2300" b="1" i="0" u="none" strike="noStrike" cap="none" dirty="0">
              <a:solidFill>
                <a:schemeClr val="dk1"/>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C3B15D5A-F9EC-D444-849D-7C883063B410}"/>
              </a:ext>
            </a:extLst>
          </p:cNvPr>
          <p:cNvGrpSpPr/>
          <p:nvPr/>
        </p:nvGrpSpPr>
        <p:grpSpPr>
          <a:xfrm>
            <a:off x="7563672" y="140204"/>
            <a:ext cx="3016959" cy="1240478"/>
            <a:chOff x="7563672" y="140204"/>
            <a:chExt cx="3016959" cy="1240478"/>
          </a:xfrm>
        </p:grpSpPr>
        <p:sp>
          <p:nvSpPr>
            <p:cNvPr id="41" name="Google Shape;197;p11">
              <a:extLst>
                <a:ext uri="{FF2B5EF4-FFF2-40B4-BE49-F238E27FC236}">
                  <a16:creationId xmlns:a16="http://schemas.microsoft.com/office/drawing/2014/main" id="{79204D8C-5237-A849-9982-B743C7966580}"/>
                </a:ext>
              </a:extLst>
            </p:cNvPr>
            <p:cNvSpPr/>
            <p:nvPr/>
          </p:nvSpPr>
          <p:spPr>
            <a:xfrm>
              <a:off x="7563672" y="140204"/>
              <a:ext cx="3016959" cy="1221894"/>
            </a:xfrm>
            <a:prstGeom prst="wedgeRoundRectCallout">
              <a:avLst>
                <a:gd name="adj1" fmla="val -43570"/>
                <a:gd name="adj2" fmla="val 8604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sp>
          <p:nvSpPr>
            <p:cNvPr id="42" name="Google Shape;197;p11">
              <a:extLst>
                <a:ext uri="{FF2B5EF4-FFF2-40B4-BE49-F238E27FC236}">
                  <a16:creationId xmlns:a16="http://schemas.microsoft.com/office/drawing/2014/main" id="{B9BE71E5-E158-944E-9F4C-3A6ABEB1A9FC}"/>
                </a:ext>
              </a:extLst>
            </p:cNvPr>
            <p:cNvSpPr/>
            <p:nvPr/>
          </p:nvSpPr>
          <p:spPr>
            <a:xfrm>
              <a:off x="7563672" y="158788"/>
              <a:ext cx="3016959" cy="1221894"/>
            </a:xfrm>
            <a:prstGeom prst="wedgeRoundRectCallout">
              <a:avLst>
                <a:gd name="adj1" fmla="val 37253"/>
                <a:gd name="adj2" fmla="val 813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232327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sp>
        <p:nvSpPr>
          <p:cNvPr id="196" name="Google Shape;196;p11"/>
          <p:cNvSpPr txBox="1">
            <a:spLocks noGrp="1"/>
          </p:cNvSpPr>
          <p:nvPr>
            <p:ph type="body" idx="2"/>
          </p:nvPr>
        </p:nvSpPr>
        <p:spPr>
          <a:xfrm>
            <a:off x="499880" y="3944738"/>
            <a:ext cx="5262091" cy="26940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Actions: </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Suck</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Left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Right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Up)</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Down)</a:t>
            </a:r>
            <a:endParaRPr dirty="0"/>
          </a:p>
        </p:txBody>
      </p:sp>
      <p:sp>
        <p:nvSpPr>
          <p:cNvPr id="198" name="Google Shape;198;p11"/>
          <p:cNvSpPr txBox="1"/>
          <p:nvPr/>
        </p:nvSpPr>
        <p:spPr>
          <a:xfrm>
            <a:off x="6187964" y="3944738"/>
            <a:ext cx="5262091" cy="26940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Transition: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Suck – removes dirt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Move – moves in that direction, unless agent hits a wall, in which case it stays put.</a:t>
            </a:r>
            <a:endParaRPr sz="14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0AF0F8C6-E57D-214C-A32D-350BE6E87FF0}"/>
              </a:ext>
            </a:extLst>
          </p:cNvPr>
          <p:cNvSpPr/>
          <p:nvPr/>
        </p:nvSpPr>
        <p:spPr>
          <a:xfrm>
            <a:off x="642254" y="203737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1689175" y="203737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725482" y="2082125"/>
            <a:ext cx="880466" cy="880466"/>
          </a:xfrm>
          <a:prstGeom prst="rect">
            <a:avLst/>
          </a:prstGeom>
        </p:spPr>
      </p:pic>
      <p:cxnSp>
        <p:nvCxnSpPr>
          <p:cNvPr id="3" name="Straight Arrow Connector 2">
            <a:extLst>
              <a:ext uri="{FF2B5EF4-FFF2-40B4-BE49-F238E27FC236}">
                <a16:creationId xmlns:a16="http://schemas.microsoft.com/office/drawing/2014/main" id="{CABD9572-2FB0-DD48-9069-EC1CCFADAE52}"/>
              </a:ext>
            </a:extLst>
          </p:cNvPr>
          <p:cNvCxnSpPr>
            <a:cxnSpLocks/>
          </p:cNvCxnSpPr>
          <p:nvPr/>
        </p:nvCxnSpPr>
        <p:spPr>
          <a:xfrm>
            <a:off x="2812296" y="2147408"/>
            <a:ext cx="20497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5D504E1-E734-C041-B548-1DEE02B7ABF3}"/>
              </a:ext>
            </a:extLst>
          </p:cNvPr>
          <p:cNvGrpSpPr/>
          <p:nvPr/>
        </p:nvGrpSpPr>
        <p:grpSpPr>
          <a:xfrm>
            <a:off x="3188383" y="2037374"/>
            <a:ext cx="3767552" cy="1007166"/>
            <a:chOff x="6787098" y="365124"/>
            <a:chExt cx="3767552" cy="1007166"/>
          </a:xfrm>
        </p:grpSpPr>
        <p:sp>
          <p:nvSpPr>
            <p:cNvPr id="5" name="TextBox 4">
              <a:extLst>
                <a:ext uri="{FF2B5EF4-FFF2-40B4-BE49-F238E27FC236}">
                  <a16:creationId xmlns:a16="http://schemas.microsoft.com/office/drawing/2014/main" id="{D8C35D15-55D6-1E44-BF87-814F2A915844}"/>
                </a:ext>
              </a:extLst>
            </p:cNvPr>
            <p:cNvSpPr txBox="1"/>
            <p:nvPr/>
          </p:nvSpPr>
          <p:spPr>
            <a:xfrm>
              <a:off x="6787098" y="490869"/>
              <a:ext cx="1090363" cy="307777"/>
            </a:xfrm>
            <a:prstGeom prst="rect">
              <a:avLst/>
            </a:prstGeom>
            <a:noFill/>
          </p:spPr>
          <p:txBody>
            <a:bodyPr wrap="none" rtlCol="0">
              <a:spAutoFit/>
            </a:bodyPr>
            <a:lstStyle/>
            <a:p>
              <a:r>
                <a:rPr lang="en-US" dirty="0"/>
                <a:t>Move Right</a:t>
              </a:r>
            </a:p>
          </p:txBody>
        </p:sp>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637115" y="375061"/>
              <a:ext cx="880466" cy="880466"/>
            </a:xfrm>
            <a:prstGeom prst="rect">
              <a:avLst/>
            </a:prstGeom>
          </p:spPr>
        </p:pic>
      </p:grpSp>
      <p:grpSp>
        <p:nvGrpSpPr>
          <p:cNvPr id="23" name="Group 22">
            <a:extLst>
              <a:ext uri="{FF2B5EF4-FFF2-40B4-BE49-F238E27FC236}">
                <a16:creationId xmlns:a16="http://schemas.microsoft.com/office/drawing/2014/main" id="{F9B17237-BB46-E746-B91B-E6756155643F}"/>
              </a:ext>
            </a:extLst>
          </p:cNvPr>
          <p:cNvGrpSpPr/>
          <p:nvPr/>
        </p:nvGrpSpPr>
        <p:grpSpPr>
          <a:xfrm>
            <a:off x="8979654" y="2017628"/>
            <a:ext cx="2093842" cy="1007166"/>
            <a:chOff x="8460808" y="365124"/>
            <a:chExt cx="2093842" cy="1007166"/>
          </a:xfrm>
        </p:grpSpPr>
        <p:sp>
          <p:nvSpPr>
            <p:cNvPr id="24" name="Rectangle 23">
              <a:extLst>
                <a:ext uri="{FF2B5EF4-FFF2-40B4-BE49-F238E27FC236}">
                  <a16:creationId xmlns:a16="http://schemas.microsoft.com/office/drawing/2014/main" id="{1445F348-17DA-654A-B1A6-9DE8111E79D4}"/>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BB86-D7D8-2740-A871-84888DD6382B}"/>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E8528218-B6A9-E546-A603-0EFE2C1A0DD2}"/>
                </a:ext>
              </a:extLst>
            </p:cNvPr>
            <p:cNvPicPr>
              <a:picLocks noChangeAspect="1"/>
            </p:cNvPicPr>
            <p:nvPr/>
          </p:nvPicPr>
          <p:blipFill>
            <a:blip r:embed="rId5"/>
            <a:stretch>
              <a:fillRect/>
            </a:stretch>
          </p:blipFill>
          <p:spPr>
            <a:xfrm>
              <a:off x="9582251" y="375061"/>
              <a:ext cx="880466" cy="880466"/>
            </a:xfrm>
            <a:prstGeom prst="rect">
              <a:avLst/>
            </a:prstGeom>
          </p:spPr>
        </p:pic>
      </p:grpSp>
      <p:cxnSp>
        <p:nvCxnSpPr>
          <p:cNvPr id="27" name="Straight Arrow Connector 26">
            <a:extLst>
              <a:ext uri="{FF2B5EF4-FFF2-40B4-BE49-F238E27FC236}">
                <a16:creationId xmlns:a16="http://schemas.microsoft.com/office/drawing/2014/main" id="{40114215-DD4B-F746-B076-D0D1856303D9}"/>
              </a:ext>
            </a:extLst>
          </p:cNvPr>
          <p:cNvCxnSpPr>
            <a:cxnSpLocks/>
          </p:cNvCxnSpPr>
          <p:nvPr/>
        </p:nvCxnSpPr>
        <p:spPr>
          <a:xfrm flipV="1">
            <a:off x="7085321" y="2158649"/>
            <a:ext cx="1796359" cy="447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4578FA-D6F9-1D41-9011-E9593AF7D081}"/>
              </a:ext>
            </a:extLst>
          </p:cNvPr>
          <p:cNvSpPr/>
          <p:nvPr/>
        </p:nvSpPr>
        <p:spPr>
          <a:xfrm>
            <a:off x="7666904" y="2147408"/>
            <a:ext cx="583814" cy="307777"/>
          </a:xfrm>
          <a:prstGeom prst="rect">
            <a:avLst/>
          </a:prstGeom>
        </p:spPr>
        <p:txBody>
          <a:bodyPr wrap="square">
            <a:spAutoFit/>
          </a:bodyPr>
          <a:lstStyle/>
          <a:p>
            <a:r>
              <a:rPr lang="en-US" dirty="0"/>
              <a:t>Suck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59"/>
            <a:ext cx="768290" cy="347401"/>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Tree>
    <p:extLst>
      <p:ext uri="{BB962C8B-B14F-4D97-AF65-F5344CB8AC3E}">
        <p14:creationId xmlns:p14="http://schemas.microsoft.com/office/powerpoint/2010/main" val="1042971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0"/>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0" name="Google Shape;198;p11">
            <a:extLst>
              <a:ext uri="{FF2B5EF4-FFF2-40B4-BE49-F238E27FC236}">
                <a16:creationId xmlns:a16="http://schemas.microsoft.com/office/drawing/2014/main" id="{C4411751-2B81-444E-8FBF-16951E11B38B}"/>
              </a:ext>
            </a:extLst>
          </p:cNvPr>
          <p:cNvSpPr txBox="1"/>
          <p:nvPr/>
        </p:nvSpPr>
        <p:spPr>
          <a:xfrm>
            <a:off x="9185504"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Action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Uniform (all actions are equal cost)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6183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9079508"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Path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Sum of all action costs along a path</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05868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1" name="Google Shape;189;p10">
            <a:extLst>
              <a:ext uri="{FF2B5EF4-FFF2-40B4-BE49-F238E27FC236}">
                <a16:creationId xmlns:a16="http://schemas.microsoft.com/office/drawing/2014/main" id="{6C880223-440E-6A46-9887-B8CA255694DF}"/>
              </a:ext>
            </a:extLst>
          </p:cNvPr>
          <p:cNvSpPr/>
          <p:nvPr/>
        </p:nvSpPr>
        <p:spPr>
          <a:xfrm>
            <a:off x="3819579" y="111091"/>
            <a:ext cx="1587668" cy="726668"/>
          </a:xfrm>
          <a:prstGeom prst="wedgeRoundRectCallout">
            <a:avLst>
              <a:gd name="adj1" fmla="val -3916"/>
              <a:gd name="adj2" fmla="val 1071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Initial state</a:t>
            </a:r>
            <a:endParaRPr sz="2300" b="1" i="0" u="none" strike="noStrike" cap="none" dirty="0">
              <a:solidFill>
                <a:schemeClr val="dk1"/>
              </a:solidFill>
              <a:latin typeface="Open Sans"/>
              <a:ea typeface="Open Sans"/>
              <a:cs typeface="Open Sans"/>
              <a:sym typeface="Open Sans"/>
            </a:endParaRPr>
          </a:p>
        </p:txBody>
      </p:sp>
      <p:grpSp>
        <p:nvGrpSpPr>
          <p:cNvPr id="91" name="Group 90">
            <a:extLst>
              <a:ext uri="{FF2B5EF4-FFF2-40B4-BE49-F238E27FC236}">
                <a16:creationId xmlns:a16="http://schemas.microsoft.com/office/drawing/2014/main" id="{385CC03C-1105-B141-9055-483E4A4E5CD8}"/>
              </a:ext>
            </a:extLst>
          </p:cNvPr>
          <p:cNvGrpSpPr/>
          <p:nvPr/>
        </p:nvGrpSpPr>
        <p:grpSpPr>
          <a:xfrm>
            <a:off x="4775351" y="6193515"/>
            <a:ext cx="2982820" cy="553394"/>
            <a:chOff x="7563672" y="157903"/>
            <a:chExt cx="3040748" cy="1222779"/>
          </a:xfrm>
        </p:grpSpPr>
        <p:sp>
          <p:nvSpPr>
            <p:cNvPr id="92" name="Google Shape;197;p11">
              <a:extLst>
                <a:ext uri="{FF2B5EF4-FFF2-40B4-BE49-F238E27FC236}">
                  <a16:creationId xmlns:a16="http://schemas.microsoft.com/office/drawing/2014/main" id="{F3FB6CD5-3F81-1841-B1EA-18D1428B7404}"/>
                </a:ext>
              </a:extLst>
            </p:cNvPr>
            <p:cNvSpPr/>
            <p:nvPr/>
          </p:nvSpPr>
          <p:spPr>
            <a:xfrm>
              <a:off x="7587461" y="157903"/>
              <a:ext cx="3016959" cy="1221894"/>
            </a:xfrm>
            <a:prstGeom prst="wedgeRoundRectCallout">
              <a:avLst>
                <a:gd name="adj1" fmla="val -39183"/>
                <a:gd name="adj2" fmla="val -11579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300" b="1" i="0" u="none" strike="noStrike" cap="none" dirty="0">
                <a:solidFill>
                  <a:schemeClr val="dk1"/>
                </a:solidFill>
                <a:latin typeface="Open Sans"/>
                <a:ea typeface="Open Sans"/>
                <a:cs typeface="Open Sans"/>
                <a:sym typeface="Open Sans"/>
              </a:endParaRPr>
            </a:p>
          </p:txBody>
        </p:sp>
        <p:sp>
          <p:nvSpPr>
            <p:cNvPr id="93" name="Google Shape;197;p11">
              <a:extLst>
                <a:ext uri="{FF2B5EF4-FFF2-40B4-BE49-F238E27FC236}">
                  <a16:creationId xmlns:a16="http://schemas.microsoft.com/office/drawing/2014/main" id="{2DFF9836-0427-ED4A-8400-4898C2796D5A}"/>
                </a:ext>
              </a:extLst>
            </p:cNvPr>
            <p:cNvSpPr/>
            <p:nvPr/>
          </p:nvSpPr>
          <p:spPr>
            <a:xfrm>
              <a:off x="7563672" y="158788"/>
              <a:ext cx="3016959" cy="1221894"/>
            </a:xfrm>
            <a:prstGeom prst="wedgeRoundRectCallout">
              <a:avLst>
                <a:gd name="adj1" fmla="val 45285"/>
                <a:gd name="adj2" fmla="val -1148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a:t>
              </a:r>
              <a:endParaRPr sz="2300" b="1" i="0" u="none" strike="noStrike" cap="none" dirty="0">
                <a:solidFill>
                  <a:schemeClr val="dk1"/>
                </a:solidFill>
                <a:latin typeface="Open Sans"/>
                <a:ea typeface="Open Sans"/>
                <a:cs typeface="Open Sans"/>
                <a:sym typeface="Open Sans"/>
              </a:endParaRP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336529"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Solution: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A path from the initial state to a goal state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34520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Reflex Agents</a:t>
            </a:r>
            <a:endParaRPr dirty="0"/>
          </a:p>
        </p:txBody>
      </p:sp>
      <p:sp>
        <p:nvSpPr>
          <p:cNvPr id="125" name="Google Shape;125;p3"/>
          <p:cNvSpPr txBox="1">
            <a:spLocks noGrp="1"/>
          </p:cNvSpPr>
          <p:nvPr>
            <p:ph type="body" idx="1"/>
          </p:nvPr>
        </p:nvSpPr>
        <p:spPr>
          <a:xfrm>
            <a:off x="417347" y="1393275"/>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 simple reflex agent is one that selects an action based only on the </a:t>
            </a:r>
            <a:r>
              <a:rPr lang="en-US" b="1"/>
              <a:t>current percept</a:t>
            </a:r>
            <a:r>
              <a:rPr lang="en-US"/>
              <a:t>.</a:t>
            </a:r>
            <a:endParaRPr/>
          </a:p>
          <a:p>
            <a:pPr marL="0" lvl="0" indent="0" algn="l" rtl="0">
              <a:lnSpc>
                <a:spcPct val="90000"/>
              </a:lnSpc>
              <a:spcBef>
                <a:spcPts val="1000"/>
              </a:spcBef>
              <a:spcAft>
                <a:spcPts val="0"/>
              </a:spcAft>
              <a:buClr>
                <a:schemeClr val="dk1"/>
              </a:buClr>
              <a:buSzPts val="2000"/>
              <a:buNone/>
            </a:pPr>
            <a:r>
              <a:rPr lang="en-US"/>
              <a:t>It </a:t>
            </a:r>
            <a:r>
              <a:rPr lang="en-US" b="1"/>
              <a:t>ignores </a:t>
            </a:r>
            <a:r>
              <a:rPr lang="en-US"/>
              <a:t>the rest of the </a:t>
            </a:r>
            <a:r>
              <a:rPr lang="en-US" b="1"/>
              <a:t>percept history</a:t>
            </a:r>
            <a:r>
              <a:rPr lang="en-US"/>
              <a:t>.</a:t>
            </a:r>
            <a:endParaRPr/>
          </a:p>
        </p:txBody>
      </p:sp>
      <p:pic>
        <p:nvPicPr>
          <p:cNvPr id="126" name="Google Shape;126;p3" descr="A picture containing floor, indoor, table, rug&#10;&#10;Description automatically generated"/>
          <p:cNvPicPr preferRelativeResize="0">
            <a:picLocks noGrp="1"/>
          </p:cNvPicPr>
          <p:nvPr>
            <p:ph type="body" idx="2"/>
          </p:nvPr>
        </p:nvPicPr>
        <p:blipFill rotWithShape="1">
          <a:blip r:embed="rId3">
            <a:alphaModFix/>
          </a:blip>
          <a:srcRect/>
          <a:stretch/>
        </p:blipFill>
        <p:spPr>
          <a:xfrm>
            <a:off x="6172200" y="2541810"/>
            <a:ext cx="5181600" cy="291896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14"/>
          <p:cNvSpPr txBox="1"/>
          <p:nvPr/>
        </p:nvSpPr>
        <p:spPr>
          <a:xfrm>
            <a:off x="2209800" y="3670300"/>
            <a:ext cx="8458200" cy="21971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States? 		</a:t>
            </a:r>
            <a:r>
              <a:rPr lang="en-US" sz="2000" b="0" i="0" u="none" strike="noStrike" cap="none">
                <a:solidFill>
                  <a:srgbClr val="C00000"/>
                </a:solidFill>
                <a:latin typeface="Open Sans"/>
                <a:ea typeface="Open Sans"/>
                <a:cs typeface="Open Sans"/>
                <a:sym typeface="Open Sans"/>
              </a:rPr>
              <a:t>List of 9 locations- e.g., [7,2,4,5,-,6,8,3,1]</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Initial state? 	</a:t>
            </a:r>
            <a:r>
              <a:rPr lang="en-US" sz="2000" b="0" i="0" u="none" strike="noStrike" cap="none">
                <a:solidFill>
                  <a:srgbClr val="C00000"/>
                </a:solidFill>
                <a:latin typeface="Open Sans"/>
                <a:ea typeface="Open Sans"/>
                <a:cs typeface="Open Sans"/>
                <a:sym typeface="Open Sans"/>
              </a:rPr>
              <a:t>[7,2,4,5,-,6,8,3,1]</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Actions?	</a:t>
            </a:r>
            <a:r>
              <a:rPr lang="en-US" sz="2000" b="0" i="1" u="none" strike="noStrike" cap="none">
                <a:solidFill>
                  <a:srgbClr val="C00000"/>
                </a:solidFill>
                <a:latin typeface="Open Sans"/>
                <a:ea typeface="Open Sans"/>
                <a:cs typeface="Open Sans"/>
                <a:sym typeface="Open Sans"/>
              </a:rPr>
              <a:t>{Left, Right, Up, Down}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Transition Model?	</a:t>
            </a:r>
            <a:r>
              <a:rPr lang="en-US" sz="2000" b="0" i="0" u="none" strike="noStrike" cap="none">
                <a:solidFill>
                  <a:srgbClr val="C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Goal test?	</a:t>
            </a:r>
            <a:r>
              <a:rPr lang="en-US" sz="2000" b="0" i="0" u="none" strike="noStrike" cap="none">
                <a:solidFill>
                  <a:srgbClr val="C00000"/>
                </a:solidFill>
                <a:latin typeface="Open Sans"/>
                <a:ea typeface="Open Sans"/>
                <a:cs typeface="Open Sans"/>
                <a:sym typeface="Open Sans"/>
              </a:rPr>
              <a:t>Check if goal configuration is reached</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a:solidFill>
                  <a:schemeClr val="dk1"/>
                </a:solidFill>
                <a:latin typeface="Open Sans"/>
                <a:ea typeface="Open Sans"/>
                <a:cs typeface="Open Sans"/>
                <a:sym typeface="Open Sans"/>
              </a:rPr>
              <a:t>Path cost? 	</a:t>
            </a:r>
            <a:r>
              <a:rPr lang="en-US" sz="2000" b="0" i="0" u="none" strike="noStrike" cap="none">
                <a:solidFill>
                  <a:srgbClr val="C00000"/>
                </a:solidFill>
                <a:latin typeface="Open Sans"/>
                <a:ea typeface="Open Sans"/>
                <a:cs typeface="Open Sans"/>
                <a:sym typeface="Open Sans"/>
              </a:rPr>
              <a:t>Number of actions to reach goal</a:t>
            </a:r>
            <a:endParaRPr sz="1400" b="0" i="0" u="none" strike="noStrike" cap="none">
              <a:solidFill>
                <a:srgbClr val="000000"/>
              </a:solidFill>
              <a:latin typeface="Arial"/>
              <a:ea typeface="Arial"/>
              <a:cs typeface="Arial"/>
              <a:sym typeface="Arial"/>
            </a:endParaRPr>
          </a:p>
        </p:txBody>
      </p:sp>
      <p:sp>
        <p:nvSpPr>
          <p:cNvPr id="223" name="Google Shape;223;p1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8-puzzle</a:t>
            </a:r>
            <a:endParaRPr/>
          </a:p>
        </p:txBody>
      </p:sp>
      <p:sp>
        <p:nvSpPr>
          <p:cNvPr id="224" name="Google Shape;224;p1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225" name="Google Shape;225;p14"/>
          <p:cNvSpPr/>
          <p:nvPr/>
        </p:nvSpPr>
        <p:spPr>
          <a:xfrm>
            <a:off x="4105656" y="367030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6" name="Google Shape;226;p14"/>
          <p:cNvSpPr/>
          <p:nvPr/>
        </p:nvSpPr>
        <p:spPr>
          <a:xfrm>
            <a:off x="4145200" y="4343400"/>
            <a:ext cx="5181600" cy="42545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7" name="Google Shape;227;p14"/>
          <p:cNvSpPr/>
          <p:nvPr/>
        </p:nvSpPr>
        <p:spPr>
          <a:xfrm>
            <a:off x="4419600" y="4889500"/>
            <a:ext cx="5181600" cy="190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8" name="Google Shape;228;p14"/>
          <p:cNvSpPr/>
          <p:nvPr/>
        </p:nvSpPr>
        <p:spPr>
          <a:xfrm>
            <a:off x="4121698" y="511810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29" name="Google Shape;229;p14"/>
          <p:cNvSpPr/>
          <p:nvPr/>
        </p:nvSpPr>
        <p:spPr>
          <a:xfrm>
            <a:off x="4105656" y="550545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30" name="Google Shape;230;p14"/>
          <p:cNvSpPr/>
          <p:nvPr/>
        </p:nvSpPr>
        <p:spPr>
          <a:xfrm>
            <a:off x="4121698" y="4006850"/>
            <a:ext cx="5181600" cy="368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pic>
        <p:nvPicPr>
          <p:cNvPr id="231" name="Google Shape;231;p14"/>
          <p:cNvPicPr preferRelativeResize="0"/>
          <p:nvPr/>
        </p:nvPicPr>
        <p:blipFill rotWithShape="1">
          <a:blip r:embed="rId3">
            <a:alphaModFix/>
          </a:blip>
          <a:srcRect/>
          <a:stretch/>
        </p:blipFill>
        <p:spPr>
          <a:xfrm>
            <a:off x="4359275" y="1295400"/>
            <a:ext cx="3473450" cy="2197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5"/>
                                        </p:tgtEl>
                                      </p:cBhvr>
                                    </p:animEffect>
                                    <p:set>
                                      <p:cBhvr>
                                        <p:cTn id="7" dur="1" fill="hold">
                                          <p:stCondLst>
                                            <p:cond delay="500"/>
                                          </p:stCondLst>
                                        </p:cTn>
                                        <p:tgtEl>
                                          <p:spTgt spid="2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0"/>
                                        </p:tgtEl>
                                      </p:cBhvr>
                                    </p:animEffect>
                                    <p:set>
                                      <p:cBhvr>
                                        <p:cTn id="12" dur="1" fill="hold">
                                          <p:stCondLst>
                                            <p:cond delay="500"/>
                                          </p:stCondLst>
                                        </p:cTn>
                                        <p:tgtEl>
                                          <p:spTgt spid="2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26"/>
                                        </p:tgtEl>
                                      </p:cBhvr>
                                    </p:animEffect>
                                    <p:set>
                                      <p:cBhvr>
                                        <p:cTn id="17" dur="1" fill="hold">
                                          <p:stCondLst>
                                            <p:cond delay="500"/>
                                          </p:stCondLst>
                                        </p:cTn>
                                        <p:tgtEl>
                                          <p:spTgt spid="2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227"/>
                                        </p:tgtEl>
                                      </p:cBhvr>
                                    </p:animEffect>
                                    <p:set>
                                      <p:cBhvr>
                                        <p:cTn id="22" dur="1" fill="hold">
                                          <p:stCondLst>
                                            <p:cond delay="500"/>
                                          </p:stCondLst>
                                        </p:cTn>
                                        <p:tgtEl>
                                          <p:spTgt spid="22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28"/>
                                        </p:tgtEl>
                                      </p:cBhvr>
                                    </p:animEffect>
                                    <p:set>
                                      <p:cBhvr>
                                        <p:cTn id="27" dur="1" fill="hold">
                                          <p:stCondLst>
                                            <p:cond delay="500"/>
                                          </p:stCondLst>
                                        </p:cTn>
                                        <p:tgtEl>
                                          <p:spTgt spid="2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29"/>
                                        </p:tgtEl>
                                      </p:cBhvr>
                                    </p:animEffect>
                                    <p:set>
                                      <p:cBhvr>
                                        <p:cTn id="32" dur="1" fill="hold">
                                          <p:stCondLst>
                                            <p:cond delay="500"/>
                                          </p:stCondLst>
                                        </p:cTn>
                                        <p:tgtEl>
                                          <p:spTgt spid="2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15"/>
          <p:cNvSpPr txBox="1">
            <a:spLocks noGrp="1"/>
          </p:cNvSpPr>
          <p:nvPr>
            <p:ph type="body" idx="2"/>
          </p:nvPr>
        </p:nvSpPr>
        <p:spPr>
          <a:xfrm>
            <a:off x="2209800" y="3670300"/>
            <a:ext cx="8458200" cy="21971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000"/>
              <a:buNone/>
            </a:pPr>
            <a:r>
              <a:rPr lang="en-US"/>
              <a:t>States? 		</a:t>
            </a:r>
            <a:r>
              <a:rPr lang="en-US">
                <a:solidFill>
                  <a:srgbClr val="C00000"/>
                </a:solidFill>
              </a:rPr>
              <a:t>List of 9 locations- e.g., [7,2,4,5,-,6,8,3,1]</a:t>
            </a:r>
            <a:endParaRPr/>
          </a:p>
          <a:p>
            <a:pPr marL="0" lvl="0" indent="0" algn="l" rtl="0">
              <a:lnSpc>
                <a:spcPct val="90000"/>
              </a:lnSpc>
              <a:spcBef>
                <a:spcPts val="1000"/>
              </a:spcBef>
              <a:spcAft>
                <a:spcPts val="0"/>
              </a:spcAft>
              <a:buClr>
                <a:schemeClr val="dk1"/>
              </a:buClr>
              <a:buSzPts val="2000"/>
              <a:buNone/>
            </a:pPr>
            <a:r>
              <a:rPr lang="en-US"/>
              <a:t>Initial state? 	</a:t>
            </a:r>
            <a:r>
              <a:rPr lang="en-US">
                <a:solidFill>
                  <a:srgbClr val="C00000"/>
                </a:solidFill>
              </a:rPr>
              <a:t>[7,2,4,5,-,6,8,3,1]</a:t>
            </a:r>
            <a:endParaRPr/>
          </a:p>
          <a:p>
            <a:pPr marL="0" lvl="0" indent="0" algn="l" rtl="0">
              <a:lnSpc>
                <a:spcPct val="90000"/>
              </a:lnSpc>
              <a:spcBef>
                <a:spcPts val="1000"/>
              </a:spcBef>
              <a:spcAft>
                <a:spcPts val="0"/>
              </a:spcAft>
              <a:buClr>
                <a:schemeClr val="dk1"/>
              </a:buClr>
              <a:buSzPts val="2000"/>
              <a:buNone/>
            </a:pPr>
            <a:r>
              <a:rPr lang="en-US"/>
              <a:t>Actions?	</a:t>
            </a:r>
            <a:r>
              <a:rPr lang="en-US" i="1">
                <a:solidFill>
                  <a:srgbClr val="C00000"/>
                </a:solidFill>
              </a:rPr>
              <a:t>{Left, Right, Up, Down}  </a:t>
            </a:r>
            <a:endParaRPr/>
          </a:p>
          <a:p>
            <a:pPr marL="0" lvl="0" indent="0" algn="l" rtl="0">
              <a:lnSpc>
                <a:spcPct val="90000"/>
              </a:lnSpc>
              <a:spcBef>
                <a:spcPts val="1000"/>
              </a:spcBef>
              <a:spcAft>
                <a:spcPts val="0"/>
              </a:spcAft>
              <a:buClr>
                <a:schemeClr val="dk1"/>
              </a:buClr>
              <a:buSzPts val="2000"/>
              <a:buNone/>
            </a:pPr>
            <a:r>
              <a:rPr lang="en-US"/>
              <a:t>Transition Model?	</a:t>
            </a:r>
            <a:r>
              <a:rPr lang="en-US">
                <a:solidFill>
                  <a:srgbClr val="C00000"/>
                </a:solidFill>
              </a:rPr>
              <a:t>...</a:t>
            </a:r>
            <a:endParaRPr/>
          </a:p>
          <a:p>
            <a:pPr marL="0" lvl="0" indent="0" algn="l" rtl="0">
              <a:lnSpc>
                <a:spcPct val="90000"/>
              </a:lnSpc>
              <a:spcBef>
                <a:spcPts val="1000"/>
              </a:spcBef>
              <a:spcAft>
                <a:spcPts val="0"/>
              </a:spcAft>
              <a:buClr>
                <a:schemeClr val="dk1"/>
              </a:buClr>
              <a:buSzPts val="2000"/>
              <a:buNone/>
            </a:pPr>
            <a:r>
              <a:rPr lang="en-US"/>
              <a:t>Goal test?	</a:t>
            </a:r>
            <a:r>
              <a:rPr lang="en-US">
                <a:solidFill>
                  <a:srgbClr val="C00000"/>
                </a:solidFill>
              </a:rPr>
              <a:t>Check if goal configuration is reached</a:t>
            </a:r>
            <a:endParaRPr/>
          </a:p>
          <a:p>
            <a:pPr marL="0" lvl="0" indent="0" algn="l" rtl="0">
              <a:lnSpc>
                <a:spcPct val="90000"/>
              </a:lnSpc>
              <a:spcBef>
                <a:spcPts val="1000"/>
              </a:spcBef>
              <a:spcAft>
                <a:spcPts val="0"/>
              </a:spcAft>
              <a:buClr>
                <a:schemeClr val="dk1"/>
              </a:buClr>
              <a:buSzPts val="2000"/>
              <a:buNone/>
            </a:pPr>
            <a:r>
              <a:rPr lang="en-US"/>
              <a:t>Path cost? 	</a:t>
            </a:r>
            <a:r>
              <a:rPr lang="en-US">
                <a:solidFill>
                  <a:srgbClr val="C00000"/>
                </a:solidFill>
              </a:rPr>
              <a:t>Number of actions to reach goal</a:t>
            </a:r>
            <a:endParaRPr/>
          </a:p>
        </p:txBody>
      </p:sp>
      <p:pic>
        <p:nvPicPr>
          <p:cNvPr id="238" name="Google Shape;238;p15"/>
          <p:cNvPicPr preferRelativeResize="0">
            <a:picLocks noGrp="1"/>
          </p:cNvPicPr>
          <p:nvPr>
            <p:ph type="body" idx="1"/>
          </p:nvPr>
        </p:nvPicPr>
        <p:blipFill rotWithShape="1">
          <a:blip r:embed="rId3">
            <a:alphaModFix/>
          </a:blip>
          <a:srcRect/>
          <a:stretch/>
        </p:blipFill>
        <p:spPr>
          <a:xfrm>
            <a:off x="4359275" y="1295400"/>
            <a:ext cx="3473450" cy="2197100"/>
          </a:xfrm>
          <a:prstGeom prst="rect">
            <a:avLst/>
          </a:prstGeom>
          <a:noFill/>
          <a:ln>
            <a:noFill/>
          </a:ln>
        </p:spPr>
      </p:pic>
      <p:sp>
        <p:nvSpPr>
          <p:cNvPr id="239" name="Google Shape;239;p1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240" name="Google Shape;240;p1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8-puzzle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600"/>
              <a:buFont typeface="Open Sans"/>
              <a:buNone/>
            </a:pPr>
            <a:r>
              <a:rPr lang="en-US" sz="3600"/>
              <a:t>Art: Formulating a Search Problem</a:t>
            </a:r>
            <a:endParaRPr/>
          </a:p>
        </p:txBody>
      </p:sp>
      <p:sp>
        <p:nvSpPr>
          <p:cNvPr id="214" name="Google Shape;214;p1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dk1"/>
              </a:buClr>
              <a:buSzPts val="2000"/>
              <a:buFont typeface="Noto Sans Symbols"/>
              <a:buNone/>
            </a:pPr>
            <a:r>
              <a:rPr lang="en-US"/>
              <a:t>Decide:</a:t>
            </a:r>
            <a:endParaRPr/>
          </a:p>
          <a:p>
            <a:pPr marL="0" lvl="0" indent="0" algn="l" rtl="0">
              <a:lnSpc>
                <a:spcPct val="110000"/>
              </a:lnSpc>
              <a:spcBef>
                <a:spcPts val="1000"/>
              </a:spcBef>
              <a:spcAft>
                <a:spcPts val="0"/>
              </a:spcAft>
              <a:buClr>
                <a:schemeClr val="dk1"/>
              </a:buClr>
              <a:buSzPts val="2000"/>
              <a:buNone/>
            </a:pPr>
            <a:r>
              <a:rPr lang="en-US"/>
              <a:t>Which properties matter &amp; how to represent</a:t>
            </a:r>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Initial State, Goal State, Possible Intermediate States</a:t>
            </a:r>
            <a:endParaRPr>
              <a:solidFill>
                <a:schemeClr val="dk1"/>
              </a:solidFill>
            </a:endParaRPr>
          </a:p>
          <a:p>
            <a:pPr marL="0" lvl="0" indent="0" algn="l" rtl="0">
              <a:lnSpc>
                <a:spcPct val="110000"/>
              </a:lnSpc>
              <a:spcBef>
                <a:spcPts val="1000"/>
              </a:spcBef>
              <a:spcAft>
                <a:spcPts val="0"/>
              </a:spcAft>
              <a:buClr>
                <a:schemeClr val="dk1"/>
              </a:buClr>
              <a:buSzPts val="2000"/>
              <a:buNone/>
            </a:pPr>
            <a:r>
              <a:rPr lang="en-US">
                <a:solidFill>
                  <a:schemeClr val="dk1"/>
                </a:solidFill>
              </a:rPr>
              <a:t>Which actions are possible &amp; how to represent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Operator Set: Actions and Transition Model</a:t>
            </a:r>
            <a:endParaRPr>
              <a:solidFill>
                <a:schemeClr val="dk1"/>
              </a:solidFill>
            </a:endParaRPr>
          </a:p>
          <a:p>
            <a:pPr marL="0" lvl="0" indent="0" algn="l" rtl="0">
              <a:lnSpc>
                <a:spcPct val="90000"/>
              </a:lnSpc>
              <a:spcBef>
                <a:spcPts val="1000"/>
              </a:spcBef>
              <a:spcAft>
                <a:spcPts val="0"/>
              </a:spcAft>
              <a:buClr>
                <a:schemeClr val="dk1"/>
              </a:buClr>
              <a:buSzPts val="2000"/>
              <a:buNone/>
            </a:pPr>
            <a:r>
              <a:rPr lang="en-US">
                <a:solidFill>
                  <a:schemeClr val="dk1"/>
                </a:solidFill>
              </a:rPr>
              <a:t>Which action is next</a:t>
            </a:r>
            <a:endParaRPr>
              <a:solidFill>
                <a:schemeClr val="dk1"/>
              </a:solidFill>
            </a:endParaRPr>
          </a:p>
          <a:p>
            <a:pPr marL="685800" lvl="1" indent="-228600" algn="l" rtl="0">
              <a:lnSpc>
                <a:spcPct val="90000"/>
              </a:lnSpc>
              <a:spcBef>
                <a:spcPts val="500"/>
              </a:spcBef>
              <a:spcAft>
                <a:spcPts val="0"/>
              </a:spcAft>
              <a:buClr>
                <a:schemeClr val="accent2"/>
              </a:buClr>
              <a:buSzPts val="2000"/>
              <a:buChar char="•"/>
            </a:pPr>
            <a:r>
              <a:rPr lang="en-US" i="1">
                <a:solidFill>
                  <a:schemeClr val="dk1"/>
                </a:solidFill>
              </a:rPr>
              <a:t>Path Cost Function</a:t>
            </a:r>
            <a:endParaRPr>
              <a:solidFill>
                <a:schemeClr val="dk1"/>
              </a:solidFill>
            </a:endParaRPr>
          </a:p>
          <a:p>
            <a:pPr marL="685800" lvl="1" indent="-101600" algn="l" rtl="0">
              <a:lnSpc>
                <a:spcPct val="90000"/>
              </a:lnSpc>
              <a:spcBef>
                <a:spcPts val="500"/>
              </a:spcBef>
              <a:spcAft>
                <a:spcPts val="0"/>
              </a:spcAft>
              <a:buClr>
                <a:schemeClr val="dk1"/>
              </a:buClr>
              <a:buSzPts val="2000"/>
              <a:buNone/>
            </a:pPr>
            <a:endParaRPr>
              <a:solidFill>
                <a:schemeClr val="accent2"/>
              </a:solidFill>
            </a:endParaRPr>
          </a:p>
          <a:p>
            <a:pPr marL="0" lvl="0" indent="0" algn="l" rtl="0">
              <a:lnSpc>
                <a:spcPct val="90000"/>
              </a:lnSpc>
              <a:spcBef>
                <a:spcPts val="1000"/>
              </a:spcBef>
              <a:spcAft>
                <a:spcPts val="0"/>
              </a:spcAft>
              <a:buClr>
                <a:schemeClr val="accent2"/>
              </a:buClr>
              <a:buSzPts val="2000"/>
              <a:buNone/>
            </a:pPr>
            <a:r>
              <a:rPr lang="en-US" b="1">
                <a:solidFill>
                  <a:srgbClr val="DD8801"/>
                </a:solidFill>
              </a:rPr>
              <a:t>Formulation greatly affects combinatorics of search space and therefore </a:t>
            </a:r>
            <a:br>
              <a:rPr lang="en-US" b="1">
                <a:solidFill>
                  <a:srgbClr val="DD8801"/>
                </a:solidFill>
              </a:rPr>
            </a:br>
            <a:r>
              <a:rPr lang="en-US" b="1">
                <a:solidFill>
                  <a:srgbClr val="DD8801"/>
                </a:solidFill>
              </a:rPr>
              <a:t>speed of search</a:t>
            </a:r>
            <a:endParaRPr b="1">
              <a:solidFill>
                <a:srgbClr val="DD8801"/>
              </a:solidFill>
            </a:endParaRPr>
          </a:p>
        </p:txBody>
      </p:sp>
      <p:sp>
        <p:nvSpPr>
          <p:cNvPr id="215" name="Google Shape;215;p1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216" name="Google Shape;216;p1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6"/>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247" name="Google Shape;247;p1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Hard subtask: Selecting a state space</a:t>
            </a:r>
            <a:endParaRPr/>
          </a:p>
        </p:txBody>
      </p:sp>
      <p:sp>
        <p:nvSpPr>
          <p:cNvPr id="248" name="Google Shape;248;p1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400"/>
              <a:t>Real world is absurdly complex</a:t>
            </a:r>
            <a:endParaRPr sz="2400"/>
          </a:p>
          <a:p>
            <a:pPr marL="685800" lvl="1" indent="-228600" algn="l" rtl="0">
              <a:lnSpc>
                <a:spcPct val="90000"/>
              </a:lnSpc>
              <a:spcBef>
                <a:spcPts val="500"/>
              </a:spcBef>
              <a:spcAft>
                <a:spcPts val="0"/>
              </a:spcAft>
              <a:buClr>
                <a:schemeClr val="dk1"/>
              </a:buClr>
              <a:buSzPts val="1900"/>
              <a:buFont typeface="Open Sans"/>
              <a:buNone/>
            </a:pPr>
            <a:r>
              <a:rPr lang="en-US"/>
              <a:t>	State space must be </a:t>
            </a:r>
            <a:r>
              <a:rPr lang="en-US" b="1" i="1">
                <a:solidFill>
                  <a:srgbClr val="DD8801"/>
                </a:solidFill>
              </a:rPr>
              <a:t>abstracted </a:t>
            </a:r>
            <a:r>
              <a:rPr lang="en-US"/>
              <a:t>for problem solving</a:t>
            </a:r>
            <a:endParaRPr sz="2400"/>
          </a:p>
          <a:p>
            <a:pPr marL="685800" lvl="1" indent="-228600" algn="l" rtl="0">
              <a:lnSpc>
                <a:spcPct val="90000"/>
              </a:lnSpc>
              <a:spcBef>
                <a:spcPts val="500"/>
              </a:spcBef>
              <a:spcAft>
                <a:spcPts val="0"/>
              </a:spcAft>
              <a:buClr>
                <a:schemeClr val="dk1"/>
              </a:buClr>
              <a:buSzPts val="800"/>
              <a:buFont typeface="Open Sans"/>
              <a:buNone/>
            </a:pPr>
            <a:endParaRPr sz="900"/>
          </a:p>
          <a:p>
            <a:pPr marL="0" lvl="0" indent="0" algn="l" rtl="0">
              <a:lnSpc>
                <a:spcPct val="90000"/>
              </a:lnSpc>
              <a:spcBef>
                <a:spcPts val="1000"/>
              </a:spcBef>
              <a:spcAft>
                <a:spcPts val="0"/>
              </a:spcAft>
              <a:buClr>
                <a:schemeClr val="dk1"/>
              </a:buClr>
              <a:buSzPts val="2000"/>
              <a:buNone/>
            </a:pPr>
            <a:r>
              <a:rPr lang="en-US" sz="2400"/>
              <a:t>(abstract) </a:t>
            </a:r>
            <a:r>
              <a:rPr lang="en-US" sz="2400" b="1" i="1">
                <a:solidFill>
                  <a:srgbClr val="DD8801"/>
                </a:solidFill>
              </a:rPr>
              <a:t>State</a:t>
            </a:r>
            <a:r>
              <a:rPr lang="en-US" sz="2400" i="1">
                <a:solidFill>
                  <a:schemeClr val="accent2"/>
                </a:solidFill>
              </a:rPr>
              <a:t> </a:t>
            </a:r>
            <a:r>
              <a:rPr lang="en-US" sz="2400"/>
              <a:t>= set (equivalence class) of real-world states</a:t>
            </a:r>
            <a:endParaRPr sz="2400"/>
          </a:p>
          <a:p>
            <a:pPr marL="0" lvl="0" indent="0" algn="l" rtl="0">
              <a:lnSpc>
                <a:spcPct val="90000"/>
              </a:lnSpc>
              <a:spcBef>
                <a:spcPts val="1000"/>
              </a:spcBef>
              <a:spcAft>
                <a:spcPts val="0"/>
              </a:spcAft>
              <a:buClr>
                <a:schemeClr val="dk1"/>
              </a:buClr>
              <a:buSzPts val="800"/>
              <a:buNone/>
            </a:pPr>
            <a:endParaRPr sz="900"/>
          </a:p>
          <a:p>
            <a:pPr marL="0" lvl="0" indent="0" algn="l" rtl="0">
              <a:lnSpc>
                <a:spcPct val="90000"/>
              </a:lnSpc>
              <a:spcBef>
                <a:spcPts val="1000"/>
              </a:spcBef>
              <a:spcAft>
                <a:spcPts val="0"/>
              </a:spcAft>
              <a:buClr>
                <a:schemeClr val="dk1"/>
              </a:buClr>
              <a:buSzPts val="2000"/>
              <a:buNone/>
            </a:pPr>
            <a:r>
              <a:rPr lang="en-US" sz="2400"/>
              <a:t>(abstract) </a:t>
            </a:r>
            <a:r>
              <a:rPr lang="en-US" sz="2400" b="1" i="1">
                <a:solidFill>
                  <a:srgbClr val="DD8801"/>
                </a:solidFill>
              </a:rPr>
              <a:t>Action</a:t>
            </a:r>
            <a:r>
              <a:rPr lang="en-US" sz="2400" i="1">
                <a:solidFill>
                  <a:schemeClr val="accent2"/>
                </a:solidFill>
              </a:rPr>
              <a:t> </a:t>
            </a:r>
            <a:r>
              <a:rPr lang="en-US" sz="2400"/>
              <a:t>= equivalence class of combinations of real-world actions</a:t>
            </a:r>
            <a:endParaRPr sz="2400"/>
          </a:p>
          <a:p>
            <a:pPr marL="685800" lvl="1" indent="-228600" algn="l" rtl="0">
              <a:lnSpc>
                <a:spcPct val="90000"/>
              </a:lnSpc>
              <a:spcBef>
                <a:spcPts val="500"/>
              </a:spcBef>
              <a:spcAft>
                <a:spcPts val="0"/>
              </a:spcAft>
              <a:buClr>
                <a:schemeClr val="dk1"/>
              </a:buClr>
              <a:buSzPts val="1900"/>
              <a:buChar char="•"/>
            </a:pPr>
            <a:r>
              <a:rPr lang="en-US"/>
              <a:t>e.g. </a:t>
            </a:r>
            <a:r>
              <a:rPr lang="en-US" i="1"/>
              <a:t>Arad → Zerind</a:t>
            </a:r>
            <a:r>
              <a:rPr lang="en-US"/>
              <a:t> represents a complex set of possible routes, detours, rest stops, etc</a:t>
            </a:r>
            <a:endParaRPr/>
          </a:p>
          <a:p>
            <a:pPr marL="685800" lvl="1" indent="-228600" algn="l" rtl="0">
              <a:lnSpc>
                <a:spcPct val="90000"/>
              </a:lnSpc>
              <a:spcBef>
                <a:spcPts val="500"/>
              </a:spcBef>
              <a:spcAft>
                <a:spcPts val="0"/>
              </a:spcAft>
              <a:buClr>
                <a:schemeClr val="dk1"/>
              </a:buClr>
              <a:buSzPts val="1900"/>
              <a:buChar char="•"/>
            </a:pPr>
            <a:r>
              <a:rPr lang="en-US"/>
              <a:t>The abstraction is valid if the path between two states is reflected in the real world</a:t>
            </a:r>
            <a:endParaRPr sz="2400"/>
          </a:p>
          <a:p>
            <a:pPr marL="685800" lvl="1" indent="-107950" algn="l" rtl="0">
              <a:lnSpc>
                <a:spcPct val="90000"/>
              </a:lnSpc>
              <a:spcBef>
                <a:spcPts val="500"/>
              </a:spcBef>
              <a:spcAft>
                <a:spcPts val="0"/>
              </a:spcAft>
              <a:buClr>
                <a:schemeClr val="dk1"/>
              </a:buClr>
              <a:buSzPts val="1900"/>
              <a:buNone/>
            </a:pPr>
            <a:endParaRPr sz="2400"/>
          </a:p>
          <a:p>
            <a:pPr marL="0" lvl="0" indent="0" algn="l" rtl="0">
              <a:lnSpc>
                <a:spcPct val="90000"/>
              </a:lnSpc>
              <a:spcBef>
                <a:spcPts val="1000"/>
              </a:spcBef>
              <a:spcAft>
                <a:spcPts val="0"/>
              </a:spcAft>
              <a:buClr>
                <a:schemeClr val="dk1"/>
              </a:buClr>
              <a:buSzPts val="2000"/>
              <a:buNone/>
            </a:pPr>
            <a:r>
              <a:rPr lang="en-US" sz="2400"/>
              <a:t>Each abstract action should be “easier” than the real problem</a:t>
            </a:r>
            <a:endParaRPr sz="2400"/>
          </a:p>
        </p:txBody>
      </p:sp>
      <p:sp>
        <p:nvSpPr>
          <p:cNvPr id="249" name="Google Shape;249;p1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Useful Concepts</a:t>
            </a:r>
            <a:endParaRPr/>
          </a:p>
        </p:txBody>
      </p:sp>
      <p:sp>
        <p:nvSpPr>
          <p:cNvPr id="256" name="Google Shape;256;p17"/>
          <p:cNvSpPr txBox="1">
            <a:spLocks noGrp="1"/>
          </p:cNvSpPr>
          <p:nvPr>
            <p:ph type="body" idx="1"/>
          </p:nvPr>
        </p:nvSpPr>
        <p:spPr>
          <a:xfrm>
            <a:off x="411705"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Clr>
                <a:schemeClr val="accent2"/>
              </a:buClr>
              <a:buSzPts val="2000"/>
              <a:buNone/>
            </a:pPr>
            <a:r>
              <a:rPr lang="en-US" sz="2200" b="1" i="1" dirty="0">
                <a:solidFill>
                  <a:srgbClr val="DD8801"/>
                </a:solidFill>
              </a:rPr>
              <a:t>State space</a:t>
            </a:r>
            <a:r>
              <a:rPr lang="en-US" sz="2200" b="1" dirty="0">
                <a:solidFill>
                  <a:srgbClr val="DD8801"/>
                </a:solidFill>
              </a:rPr>
              <a:t>: </a:t>
            </a:r>
            <a:r>
              <a:rPr lang="en-US" sz="2200" dirty="0"/>
              <a:t>the set of all states reachable from the initial state by </a:t>
            </a:r>
            <a:r>
              <a:rPr lang="en-US" sz="2200" i="1" dirty="0"/>
              <a:t>any</a:t>
            </a:r>
            <a:r>
              <a:rPr lang="en-US" sz="2200" dirty="0"/>
              <a:t> sequence of actions</a:t>
            </a:r>
            <a:endParaRPr sz="2200" dirty="0"/>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When several operators can apply to each state, this gets large very quickly</a:t>
            </a:r>
            <a:endParaRPr sz="2200" dirty="0">
              <a:solidFill>
                <a:schemeClr val="dk1"/>
              </a:solidFill>
            </a:endParaRPr>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Might be a proper subset of the set of configurations</a:t>
            </a:r>
            <a:endParaRPr sz="2200" dirty="0">
              <a:solidFill>
                <a:schemeClr val="dk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Path</a:t>
            </a:r>
            <a:r>
              <a:rPr lang="en-US" sz="2200" b="1" dirty="0">
                <a:solidFill>
                  <a:srgbClr val="DD8801"/>
                </a:solidFill>
              </a:rPr>
              <a:t>: </a:t>
            </a:r>
            <a:r>
              <a:rPr lang="en-US" sz="2200" dirty="0"/>
              <a:t>a sequence of actions leading from one state </a:t>
            </a:r>
            <a:r>
              <a:rPr lang="en-US" sz="2200" i="1" dirty="0" err="1"/>
              <a:t>s</a:t>
            </a:r>
            <a:r>
              <a:rPr lang="en-US" sz="2200" i="1" baseline="-25000" dirty="0" err="1"/>
              <a:t>j</a:t>
            </a:r>
            <a:r>
              <a:rPr lang="en-US" sz="2200" dirty="0"/>
              <a:t> to another state </a:t>
            </a:r>
            <a:r>
              <a:rPr lang="en-US" sz="2200" i="1" dirty="0" err="1"/>
              <a:t>s</a:t>
            </a:r>
            <a:r>
              <a:rPr lang="en-US" sz="2200" i="1" baseline="-25000" dirty="0" err="1"/>
              <a:t>k</a:t>
            </a:r>
            <a:endParaRPr lang="en-US" sz="2200" i="1" baseline="-25000" dirty="0"/>
          </a:p>
          <a:p>
            <a:pPr marL="0" indent="0">
              <a:lnSpc>
                <a:spcPct val="110000"/>
              </a:lnSpc>
              <a:spcBef>
                <a:spcPts val="1200"/>
              </a:spcBef>
              <a:buClr>
                <a:schemeClr val="accent2"/>
              </a:buClr>
              <a:buSzPts val="2000"/>
            </a:pPr>
            <a:r>
              <a:rPr lang="en-US" sz="2200" b="1" i="1" dirty="0">
                <a:solidFill>
                  <a:srgbClr val="DD8801"/>
                </a:solidFill>
              </a:rPr>
              <a:t>Solution</a:t>
            </a:r>
            <a:r>
              <a:rPr lang="en-US" sz="2200" b="1" dirty="0">
                <a:solidFill>
                  <a:srgbClr val="DD8801"/>
                </a:solidFill>
              </a:rPr>
              <a:t>: </a:t>
            </a:r>
            <a:r>
              <a:rPr lang="en-US" sz="2200" dirty="0"/>
              <a:t>a path from the initial state </a:t>
            </a:r>
            <a:r>
              <a:rPr lang="en-US" sz="2200" i="1" dirty="0" err="1"/>
              <a:t>s</a:t>
            </a:r>
            <a:r>
              <a:rPr lang="en-US" sz="2200" i="1" baseline="-25000" dirty="0" err="1"/>
              <a:t>i</a:t>
            </a:r>
            <a:r>
              <a:rPr lang="en-US" sz="2200" dirty="0"/>
              <a:t> to a state </a:t>
            </a:r>
            <a:r>
              <a:rPr lang="en-US" sz="2200" i="1" dirty="0"/>
              <a:t>s</a:t>
            </a:r>
            <a:r>
              <a:rPr lang="en-US" sz="2200" i="1" baseline="-25000" dirty="0"/>
              <a:t>f</a:t>
            </a:r>
            <a:r>
              <a:rPr lang="en-US" sz="2200" dirty="0"/>
              <a:t> that satisfies the goal test</a:t>
            </a:r>
            <a:endParaRPr sz="2200" i="1" dirty="0"/>
          </a:p>
          <a:p>
            <a:pPr marL="0" indent="0">
              <a:lnSpc>
                <a:spcPct val="110000"/>
              </a:lnSpc>
              <a:spcBef>
                <a:spcPts val="1200"/>
              </a:spcBef>
              <a:buClr>
                <a:schemeClr val="accent2"/>
              </a:buClr>
              <a:buSzPts val="2000"/>
            </a:pPr>
            <a:r>
              <a:rPr lang="en-US" sz="2200" b="1" i="1" dirty="0">
                <a:solidFill>
                  <a:srgbClr val="DD8801"/>
                </a:solidFill>
              </a:rPr>
              <a:t>Search tree: </a:t>
            </a:r>
            <a:r>
              <a:rPr lang="en-US" sz="2200" dirty="0"/>
              <a:t>a way of representing the paths that a search algorithm has explored.   The root is the initial state, leaves of the tree are successor states.</a:t>
            </a:r>
            <a:endParaRPr lang="en-US" sz="2200" b="1" i="1" dirty="0">
              <a:solidFill>
                <a:srgbClr val="DD880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Frontier:</a:t>
            </a:r>
            <a:r>
              <a:rPr lang="en-US" sz="2200" b="1" dirty="0">
                <a:solidFill>
                  <a:srgbClr val="DD8801"/>
                </a:solidFill>
              </a:rPr>
              <a:t> </a:t>
            </a:r>
            <a:r>
              <a:rPr lang="en-US" sz="2200" dirty="0"/>
              <a:t>those states that are available for </a:t>
            </a:r>
            <a:r>
              <a:rPr lang="en-US" sz="2200" i="1" dirty="0">
                <a:solidFill>
                  <a:srgbClr val="DD8801"/>
                </a:solidFill>
              </a:rPr>
              <a:t>expanding</a:t>
            </a:r>
            <a:r>
              <a:rPr lang="en-US" sz="2200" dirty="0"/>
              <a:t> (for applying legal </a:t>
            </a:r>
            <a:br>
              <a:rPr lang="en-US" sz="2200" dirty="0"/>
            </a:br>
            <a:r>
              <a:rPr lang="en-US" sz="2200" dirty="0"/>
              <a:t>actions to)</a:t>
            </a:r>
            <a:endParaRPr sz="2200" dirty="0"/>
          </a:p>
        </p:txBody>
      </p:sp>
      <p:sp>
        <p:nvSpPr>
          <p:cNvPr id="257" name="Google Shape;257;p1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Solutions and </a:t>
            </a:r>
            <a:r>
              <a:rPr lang="en-US" i="1" dirty="0"/>
              <a:t>Optimal </a:t>
            </a:r>
            <a:r>
              <a:rPr lang="en-US" dirty="0"/>
              <a:t>Solutions</a:t>
            </a:r>
            <a:endParaRPr dirty="0"/>
          </a:p>
        </p:txBody>
      </p:sp>
      <p:sp>
        <p:nvSpPr>
          <p:cNvPr id="206" name="Google Shape;206;p12"/>
          <p:cNvSpPr txBox="1">
            <a:spLocks noGrp="1"/>
          </p:cNvSpPr>
          <p:nvPr>
            <p:ph type="body" idx="1"/>
          </p:nvPr>
        </p:nvSpPr>
        <p:spPr>
          <a:xfrm>
            <a:off x="399673" y="1348547"/>
            <a:ext cx="10079351"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2400" b="1" dirty="0"/>
              <a:t>A </a:t>
            </a:r>
            <a:r>
              <a:rPr lang="en-US" sz="2400" b="1" i="1" dirty="0">
                <a:solidFill>
                  <a:srgbClr val="DD8801"/>
                </a:solidFill>
              </a:rPr>
              <a:t>solution</a:t>
            </a:r>
            <a:r>
              <a:rPr lang="en-US" sz="2400" b="1" dirty="0">
                <a:solidFill>
                  <a:schemeClr val="accent2"/>
                </a:solidFill>
              </a:rPr>
              <a:t> </a:t>
            </a:r>
            <a:r>
              <a:rPr lang="en-US" sz="2400" b="1" dirty="0"/>
              <a:t>is a sequence of </a:t>
            </a:r>
            <a:r>
              <a:rPr lang="en-US" sz="2400" b="1" dirty="0">
                <a:solidFill>
                  <a:srgbClr val="0000FF"/>
                </a:solidFill>
              </a:rPr>
              <a:t>actions</a:t>
            </a:r>
            <a:r>
              <a:rPr lang="en-US" sz="2400" b="1" dirty="0"/>
              <a:t> from the </a:t>
            </a:r>
            <a:r>
              <a:rPr lang="en-US" sz="2400" b="1" dirty="0">
                <a:solidFill>
                  <a:srgbClr val="DD8801"/>
                </a:solidFill>
              </a:rPr>
              <a:t>initial state </a:t>
            </a:r>
            <a:r>
              <a:rPr lang="en-US" sz="2400" b="1" dirty="0"/>
              <a:t>to a </a:t>
            </a:r>
            <a:r>
              <a:rPr lang="en-US" sz="2400" b="1" dirty="0">
                <a:solidFill>
                  <a:srgbClr val="DD8801"/>
                </a:solidFill>
              </a:rPr>
              <a:t>goal state.</a:t>
            </a:r>
            <a:endParaRPr dirty="0">
              <a:solidFill>
                <a:srgbClr val="DD8801"/>
              </a:solidFill>
            </a:endParaRPr>
          </a:p>
          <a:p>
            <a:pPr marL="609600" lvl="1" indent="0" algn="l" rtl="0">
              <a:lnSpc>
                <a:spcPct val="90000"/>
              </a:lnSpc>
              <a:spcBef>
                <a:spcPts val="500"/>
              </a:spcBef>
              <a:spcAft>
                <a:spcPts val="0"/>
              </a:spcAft>
              <a:buSzPts val="2400"/>
              <a:buNone/>
            </a:pPr>
            <a:endParaRPr sz="2400" b="1" i="1" dirty="0">
              <a:solidFill>
                <a:schemeClr val="accent2"/>
              </a:solidFill>
            </a:endParaRPr>
          </a:p>
          <a:p>
            <a:pPr marL="0" lvl="0" indent="0" algn="l" rtl="0">
              <a:lnSpc>
                <a:spcPct val="90000"/>
              </a:lnSpc>
              <a:spcBef>
                <a:spcPts val="500"/>
              </a:spcBef>
              <a:spcAft>
                <a:spcPts val="0"/>
              </a:spcAft>
              <a:buClr>
                <a:schemeClr val="accent2"/>
              </a:buClr>
              <a:buSzPts val="2400"/>
              <a:buNone/>
            </a:pPr>
            <a:r>
              <a:rPr lang="en-US" sz="2400" b="1" i="1" dirty="0">
                <a:solidFill>
                  <a:srgbClr val="DD8801"/>
                </a:solidFill>
              </a:rPr>
              <a:t>Optimal Solution: </a:t>
            </a:r>
            <a:r>
              <a:rPr lang="en-US" sz="2400" b="1" dirty="0"/>
              <a:t>A solution is </a:t>
            </a:r>
            <a:r>
              <a:rPr lang="en-US" sz="2400" b="1" dirty="0">
                <a:solidFill>
                  <a:srgbClr val="DD8801"/>
                </a:solidFill>
              </a:rPr>
              <a:t>optimal</a:t>
            </a:r>
            <a:r>
              <a:rPr lang="en-US" sz="2400" b="1" dirty="0">
                <a:solidFill>
                  <a:schemeClr val="accent2"/>
                </a:solidFill>
              </a:rPr>
              <a:t> </a:t>
            </a:r>
            <a:r>
              <a:rPr lang="en-US" sz="2400" b="1" dirty="0"/>
              <a:t>if no solution has a lower </a:t>
            </a:r>
            <a:r>
              <a:rPr lang="en-US" sz="2400" b="1" dirty="0">
                <a:solidFill>
                  <a:srgbClr val="0000FF"/>
                </a:solidFill>
              </a:rPr>
              <a:t>path cost</a:t>
            </a:r>
            <a:r>
              <a:rPr lang="en-US" sz="2400" b="1" dirty="0"/>
              <a:t>.</a:t>
            </a:r>
            <a:endParaRPr dirty="0"/>
          </a:p>
          <a:p>
            <a:pPr marL="0" lvl="0" indent="0" algn="l" rtl="0">
              <a:lnSpc>
                <a:spcPct val="90000"/>
              </a:lnSpc>
              <a:spcBef>
                <a:spcPts val="1000"/>
              </a:spcBef>
              <a:spcAft>
                <a:spcPts val="0"/>
              </a:spcAft>
              <a:buClr>
                <a:schemeClr val="dk1"/>
              </a:buClr>
              <a:buSzPts val="2000"/>
              <a:buNone/>
            </a:pPr>
            <a:endParaRPr i="1" dirty="0"/>
          </a:p>
        </p:txBody>
      </p:sp>
      <p:sp>
        <p:nvSpPr>
          <p:cNvPr id="207" name="Google Shape;207;p1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41132" y="1915893"/>
            <a:ext cx="6030168" cy="286731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6000"/>
              <a:buFont typeface="Open Sans"/>
              <a:buNone/>
            </a:pPr>
            <a:r>
              <a:rPr lang="en-US" sz="6600" dirty="0"/>
              <a:t>Search Problems</a:t>
            </a:r>
            <a:endParaRPr sz="6600" dirty="0"/>
          </a:p>
        </p:txBody>
      </p:sp>
      <p:sp>
        <p:nvSpPr>
          <p:cNvPr id="108" name="Google Shape;108;p1"/>
          <p:cNvSpPr txBox="1">
            <a:spLocks noGrp="1"/>
          </p:cNvSpPr>
          <p:nvPr>
            <p:ph type="subTitle" idx="1"/>
          </p:nvPr>
        </p:nvSpPr>
        <p:spPr>
          <a:xfrm>
            <a:off x="441132" y="4783208"/>
            <a:ext cx="6030168" cy="9426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Professor Chris Callison-Burch</a:t>
            </a:r>
            <a:endParaRPr/>
          </a:p>
        </p:txBody>
      </p:sp>
      <p:sp>
        <p:nvSpPr>
          <p:cNvPr id="3" name="Google Shape;295;p20">
            <a:extLst>
              <a:ext uri="{FF2B5EF4-FFF2-40B4-BE49-F238E27FC236}">
                <a16:creationId xmlns:a16="http://schemas.microsoft.com/office/drawing/2014/main" id="{4B46F6F0-8B86-6FE6-08A5-0BD915F3802D}"/>
              </a:ext>
            </a:extLst>
          </p:cNvPr>
          <p:cNvSpPr/>
          <p:nvPr/>
        </p:nvSpPr>
        <p:spPr>
          <a:xfrm>
            <a:off x="4848528" y="3742197"/>
            <a:ext cx="5196620" cy="1717700"/>
          </a:xfrm>
          <a:prstGeom prst="wedgeRoundRectCallout">
            <a:avLst>
              <a:gd name="adj1" fmla="val 66411"/>
              <a:gd name="adj2" fmla="val -3954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My OHs will be in-person on Mondays from 2-4pm in Towne M70 (mezzanine level near the fishbowl computing lab)</a:t>
            </a:r>
            <a:endParaRPr sz="2500" b="1" dirty="0">
              <a:solidFill>
                <a:schemeClr val="dk1"/>
              </a:solidFill>
              <a:latin typeface="Open Sans"/>
              <a:ea typeface="Open Sans"/>
              <a:cs typeface="Open Sans"/>
              <a:sym typeface="Open Sans"/>
            </a:endParaRPr>
          </a:p>
        </p:txBody>
      </p:sp>
      <p:sp>
        <p:nvSpPr>
          <p:cNvPr id="6" name="Google Shape;295;p20">
            <a:extLst>
              <a:ext uri="{FF2B5EF4-FFF2-40B4-BE49-F238E27FC236}">
                <a16:creationId xmlns:a16="http://schemas.microsoft.com/office/drawing/2014/main" id="{FAD27C82-0CA5-3CEE-E187-8677E6476EAB}"/>
              </a:ext>
            </a:extLst>
          </p:cNvPr>
          <p:cNvSpPr/>
          <p:nvPr/>
        </p:nvSpPr>
        <p:spPr>
          <a:xfrm>
            <a:off x="7746094" y="156274"/>
            <a:ext cx="3681412" cy="1225999"/>
          </a:xfrm>
          <a:prstGeom prst="wedgeRoundRectCallout">
            <a:avLst>
              <a:gd name="adj1" fmla="val 33131"/>
              <a:gd name="adj2" fmla="val 183856"/>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HW2 is due Wednesday, Quiz is Due Sunday</a:t>
            </a:r>
            <a:endParaRPr sz="2500" b="1" dirty="0">
              <a:solidFill>
                <a:schemeClr val="dk1"/>
              </a:solidFill>
              <a:latin typeface="Open Sans"/>
              <a:ea typeface="Open Sans"/>
              <a:cs typeface="Open Sans"/>
              <a:sym typeface="Open Sans"/>
            </a:endParaRPr>
          </a:p>
        </p:txBody>
      </p:sp>
      <p:sp>
        <p:nvSpPr>
          <p:cNvPr id="2" name="Google Shape;295;p20">
            <a:extLst>
              <a:ext uri="{FF2B5EF4-FFF2-40B4-BE49-F238E27FC236}">
                <a16:creationId xmlns:a16="http://schemas.microsoft.com/office/drawing/2014/main" id="{0EF8674C-E661-B5C0-D2F0-A4B3DC6696C3}"/>
              </a:ext>
            </a:extLst>
          </p:cNvPr>
          <p:cNvSpPr/>
          <p:nvPr/>
        </p:nvSpPr>
        <p:spPr>
          <a:xfrm>
            <a:off x="5402263" y="1707417"/>
            <a:ext cx="3681412" cy="1225999"/>
          </a:xfrm>
          <a:prstGeom prst="wedgeRoundRectCallout">
            <a:avLst>
              <a:gd name="adj1" fmla="val 84361"/>
              <a:gd name="adj2" fmla="val 57694"/>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HW2 Recitation  was Wednesday 8-9pm.  Recording is available</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622920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Recap: Defining Search Problems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Tree>
    <p:extLst>
      <p:ext uri="{BB962C8B-B14F-4D97-AF65-F5344CB8AC3E}">
        <p14:creationId xmlns:p14="http://schemas.microsoft.com/office/powerpoint/2010/main" val="87488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Formal Definition</a:t>
            </a:r>
            <a:endParaRPr dirty="0"/>
          </a:p>
        </p:txBody>
      </p:sp>
      <p:sp>
        <p:nvSpPr>
          <p:cNvPr id="180" name="Google Shape;180;p9"/>
          <p:cNvSpPr txBox="1">
            <a:spLocks noGrp="1"/>
          </p:cNvSpPr>
          <p:nvPr>
            <p:ph type="body" idx="1"/>
          </p:nvPr>
        </p:nvSpPr>
        <p:spPr>
          <a:xfrm>
            <a:off x="399673" y="1085329"/>
            <a:ext cx="10515600" cy="5572973"/>
          </a:xfrm>
          <a:prstGeom prst="rect">
            <a:avLst/>
          </a:prstGeom>
          <a:noFill/>
          <a:ln>
            <a:noFill/>
          </a:ln>
        </p:spPr>
        <p:txBody>
          <a:bodyPr spcFirstLastPara="1" wrap="square" lIns="91425" tIns="45700" rIns="91425" bIns="45700" anchor="t" anchorCtr="0">
            <a:normAutofit lnSpcReduction="10000"/>
          </a:bodyPr>
          <a:lstStyle/>
          <a:p>
            <a:pPr marL="914400" lvl="1" indent="-457200" algn="l" rtl="0">
              <a:lnSpc>
                <a:spcPct val="120000"/>
              </a:lnSpc>
              <a:spcBef>
                <a:spcPts val="0"/>
              </a:spcBef>
              <a:spcAft>
                <a:spcPts val="0"/>
              </a:spcAft>
              <a:buClr>
                <a:schemeClr val="accent2"/>
              </a:buClr>
              <a:buSzPts val="2000"/>
              <a:buFont typeface="Open Sans"/>
              <a:buAutoNum type="arabicPeriod"/>
            </a:pPr>
            <a:r>
              <a:rPr lang="en-US" sz="1800" b="1" i="1" dirty="0">
                <a:solidFill>
                  <a:srgbClr val="DD8801"/>
                </a:solidFill>
              </a:rPr>
              <a:t>States</a:t>
            </a:r>
            <a:r>
              <a:rPr lang="en-US" sz="1800" b="1" dirty="0">
                <a:solidFill>
                  <a:srgbClr val="DD8801"/>
                </a:solidFill>
              </a:rPr>
              <a:t>:</a:t>
            </a:r>
            <a:r>
              <a:rPr lang="en-US" sz="1800" dirty="0">
                <a:solidFill>
                  <a:srgbClr val="DD8801"/>
                </a:solidFill>
              </a:rPr>
              <a:t> </a:t>
            </a:r>
            <a:r>
              <a:rPr lang="en-US" sz="1800" dirty="0"/>
              <a:t>a set </a:t>
            </a:r>
            <a:r>
              <a:rPr lang="en-US" sz="1800" b="1" i="1" dirty="0">
                <a:latin typeface="Times"/>
                <a:ea typeface="Times"/>
                <a:cs typeface="Times"/>
                <a:sym typeface="Times"/>
              </a:rPr>
              <a:t>S</a:t>
            </a:r>
            <a:endParaRPr dirty="0"/>
          </a:p>
          <a:p>
            <a:pPr marL="914400" lvl="1" indent="-457200" algn="l" rtl="0">
              <a:lnSpc>
                <a:spcPct val="120000"/>
              </a:lnSpc>
              <a:spcBef>
                <a:spcPts val="300"/>
              </a:spcBef>
              <a:spcAft>
                <a:spcPts val="0"/>
              </a:spcAft>
              <a:buClr>
                <a:schemeClr val="accent2"/>
              </a:buClr>
              <a:buSzPts val="2000"/>
              <a:buFont typeface="Open Sans"/>
              <a:buAutoNum type="arabicPeriod"/>
            </a:pPr>
            <a:r>
              <a:rPr lang="en-US" sz="1800" i="1" dirty="0"/>
              <a:t>An</a:t>
            </a:r>
            <a:r>
              <a:rPr lang="en-US" sz="1800" dirty="0"/>
              <a:t> </a:t>
            </a:r>
            <a:r>
              <a:rPr lang="en-US" sz="1800" i="1" dirty="0">
                <a:solidFill>
                  <a:srgbClr val="DD8801"/>
                </a:solidFill>
              </a:rPr>
              <a:t>initial state </a:t>
            </a:r>
            <a:r>
              <a:rPr lang="en-US" sz="1800" i="1" dirty="0" err="1">
                <a:latin typeface="Times"/>
                <a:ea typeface="Times"/>
                <a:cs typeface="Times"/>
                <a:sym typeface="Times"/>
              </a:rPr>
              <a:t>s</a:t>
            </a:r>
            <a:r>
              <a:rPr lang="en-US" sz="1800" i="1" baseline="-25000" dirty="0" err="1">
                <a:latin typeface="Times"/>
                <a:ea typeface="Times"/>
                <a:cs typeface="Times"/>
                <a:sym typeface="Times"/>
              </a:rPr>
              <a:t>i</a:t>
            </a:r>
            <a:r>
              <a:rPr lang="en-US" sz="1800" i="1" dirty="0">
                <a:latin typeface="Times"/>
                <a:ea typeface="Times"/>
                <a:cs typeface="Times"/>
                <a:sym typeface="Times"/>
              </a:rPr>
              <a:t>∈ S</a:t>
            </a:r>
            <a:endParaRPr sz="1800" i="1" dirty="0">
              <a:latin typeface="Times"/>
              <a:ea typeface="Times"/>
              <a:cs typeface="Times"/>
              <a:sym typeface="Times"/>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Actions: </a:t>
            </a:r>
            <a:r>
              <a:rPr lang="en-US" sz="1800" i="1" dirty="0"/>
              <a:t>a </a:t>
            </a:r>
            <a:r>
              <a:rPr lang="en-US" sz="1800" i="1" dirty="0">
                <a:solidFill>
                  <a:srgbClr val="DD8801"/>
                </a:solidFill>
              </a:rPr>
              <a:t>set</a:t>
            </a:r>
            <a:r>
              <a:rPr lang="en-US" sz="1800" i="1" dirty="0">
                <a:solidFill>
                  <a:schemeClr val="accent2"/>
                </a:solidFill>
              </a:rPr>
              <a:t> </a:t>
            </a:r>
            <a:r>
              <a:rPr lang="en-US" sz="1800" b="1" i="1" dirty="0">
                <a:latin typeface="Times"/>
                <a:ea typeface="Times"/>
                <a:cs typeface="Times"/>
                <a:sym typeface="Times"/>
              </a:rPr>
              <a:t>A</a:t>
            </a:r>
            <a:endParaRPr sz="1800" dirty="0"/>
          </a:p>
          <a:p>
            <a:pPr marL="85725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 s Actions(s) </a:t>
            </a:r>
            <a:r>
              <a:rPr lang="en-US" sz="1800" i="1" dirty="0"/>
              <a:t>= the set of actions that can be executed in </a:t>
            </a:r>
            <a:r>
              <a:rPr lang="en-US" sz="1800" b="1" i="1" dirty="0">
                <a:latin typeface="Times"/>
                <a:ea typeface="Times"/>
                <a:cs typeface="Times"/>
                <a:sym typeface="Times"/>
              </a:rPr>
              <a:t>s</a:t>
            </a:r>
            <a:r>
              <a:rPr lang="en-US" sz="1800" i="1" dirty="0"/>
              <a:t>, that are </a:t>
            </a:r>
            <a:r>
              <a:rPr lang="en-US" sz="1800" i="1" dirty="0">
                <a:solidFill>
                  <a:srgbClr val="DD8801"/>
                </a:solidFill>
              </a:rPr>
              <a:t>applicable</a:t>
            </a:r>
            <a:r>
              <a:rPr lang="en-US" sz="1800" dirty="0"/>
              <a:t> in </a:t>
            </a:r>
            <a:r>
              <a:rPr lang="en-US" sz="1800" b="1" i="1" dirty="0">
                <a:latin typeface="Times"/>
                <a:ea typeface="Times"/>
                <a:cs typeface="Times"/>
                <a:sym typeface="Times"/>
              </a:rPr>
              <a:t>s</a:t>
            </a:r>
            <a:r>
              <a:rPr lang="en-US" sz="1800" dirty="0"/>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Transition Model: </a:t>
            </a:r>
            <a:r>
              <a:rPr lang="en-US" sz="1800" b="1" i="1" dirty="0">
                <a:latin typeface="Times"/>
                <a:ea typeface="Times"/>
                <a:cs typeface="Times"/>
                <a:sym typeface="Times"/>
              </a:rPr>
              <a:t>∀ s∀ </a:t>
            </a:r>
            <a:r>
              <a:rPr lang="en-US" sz="1800" b="1" i="1" dirty="0" err="1">
                <a:latin typeface="Times"/>
                <a:ea typeface="Times"/>
                <a:cs typeface="Times"/>
                <a:sym typeface="Times"/>
              </a:rPr>
              <a:t>a∈Actions</a:t>
            </a:r>
            <a:r>
              <a:rPr lang="en-US" sz="1800" b="1" i="1" dirty="0">
                <a:latin typeface="Times"/>
                <a:ea typeface="Times"/>
                <a:cs typeface="Times"/>
                <a:sym typeface="Times"/>
              </a:rPr>
              <a:t>(s) Result(s, a)</a:t>
            </a:r>
            <a:r>
              <a:rPr lang="en-US" sz="1800" i="1" dirty="0">
                <a:latin typeface="Times"/>
                <a:ea typeface="Times"/>
                <a:cs typeface="Times"/>
                <a:sym typeface="Times"/>
              </a:rPr>
              <a:t> </a:t>
            </a:r>
            <a:r>
              <a:rPr lang="en-US" sz="1800" i="1" dirty="0"/>
              <a:t>→ </a:t>
            </a:r>
            <a:r>
              <a:rPr lang="en-US" sz="1800" b="1" i="1" dirty="0" err="1">
                <a:latin typeface="Times"/>
                <a:ea typeface="Times"/>
                <a:cs typeface="Times"/>
                <a:sym typeface="Times"/>
              </a:rPr>
              <a:t>s</a:t>
            </a:r>
            <a:r>
              <a:rPr lang="en-US" sz="1800" b="1" i="1" baseline="-25000" dirty="0" err="1">
                <a:latin typeface="Times"/>
                <a:ea typeface="Times"/>
                <a:cs typeface="Times"/>
                <a:sym typeface="Times"/>
              </a:rPr>
              <a:t>r</a:t>
            </a:r>
            <a:r>
              <a:rPr lang="en-US" sz="1800" b="1" i="1" dirty="0">
                <a:latin typeface="Times"/>
                <a:ea typeface="Times"/>
                <a:cs typeface="Times"/>
                <a:sym typeface="Times"/>
              </a:rPr>
              <a:t> </a:t>
            </a:r>
            <a:endParaRPr sz="1800" dirty="0"/>
          </a:p>
          <a:p>
            <a:pPr marL="914400" lvl="2" indent="0" algn="l" rtl="0">
              <a:lnSpc>
                <a:spcPct val="120000"/>
              </a:lnSpc>
              <a:spcBef>
                <a:spcPts val="600"/>
              </a:spcBef>
              <a:spcAft>
                <a:spcPts val="0"/>
              </a:spcAft>
              <a:buClr>
                <a:schemeClr val="dk1"/>
              </a:buClr>
              <a:buSzPts val="2000"/>
              <a:buNone/>
            </a:pPr>
            <a:r>
              <a:rPr lang="en-US" sz="1800" b="1" i="1" dirty="0" err="1">
                <a:latin typeface="Times"/>
                <a:ea typeface="Times"/>
                <a:cs typeface="Times"/>
                <a:sym typeface="Times"/>
              </a:rPr>
              <a:t>s</a:t>
            </a:r>
            <a:r>
              <a:rPr lang="en-US" sz="1800" i="1" baseline="-25000" dirty="0" err="1"/>
              <a:t>r</a:t>
            </a:r>
            <a:r>
              <a:rPr lang="en-US" sz="1800" i="1" dirty="0"/>
              <a:t> is called a </a:t>
            </a:r>
            <a:r>
              <a:rPr lang="en-US" sz="1800" i="1" dirty="0">
                <a:solidFill>
                  <a:srgbClr val="0000FF"/>
                </a:solidFill>
              </a:rPr>
              <a:t>successor </a:t>
            </a:r>
            <a:r>
              <a:rPr lang="en-US" sz="1800" i="1" dirty="0"/>
              <a:t>of</a:t>
            </a:r>
            <a:r>
              <a:rPr lang="en-US" sz="1800" i="1" dirty="0">
                <a:solidFill>
                  <a:srgbClr val="0000FF"/>
                </a:solidFill>
              </a:rPr>
              <a:t> </a:t>
            </a:r>
            <a:r>
              <a:rPr lang="en-US" sz="1800" b="1" i="1" dirty="0">
                <a:latin typeface="Times"/>
                <a:ea typeface="Times"/>
                <a:cs typeface="Times"/>
                <a:sym typeface="Times"/>
              </a:rPr>
              <a:t>s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a:t>
            </a:r>
            <a:r>
              <a:rPr lang="en-US" sz="1800" i="1" dirty="0">
                <a:solidFill>
                  <a:schemeClr val="accent2"/>
                </a:solidFill>
              </a:rPr>
              <a:t> </a:t>
            </a:r>
            <a:r>
              <a:rPr lang="en-US" sz="1800" b="1" i="1" dirty="0">
                <a:latin typeface="Times"/>
                <a:ea typeface="Times"/>
                <a:cs typeface="Times"/>
                <a:sym typeface="Times"/>
              </a:rPr>
              <a:t>Successors</a:t>
            </a:r>
            <a:r>
              <a:rPr lang="en-US" sz="1800" i="1" dirty="0"/>
              <a:t>(</a:t>
            </a:r>
            <a:r>
              <a:rPr lang="en-US" sz="1800" b="1" i="1" dirty="0" err="1">
                <a:latin typeface="Times"/>
                <a:ea typeface="Times"/>
                <a:cs typeface="Times"/>
                <a:sym typeface="Times"/>
              </a:rPr>
              <a:t>s</a:t>
            </a:r>
            <a:r>
              <a:rPr lang="en-US" sz="1800" b="1" i="1" baseline="-25000" dirty="0" err="1">
                <a:latin typeface="Times"/>
                <a:ea typeface="Times"/>
                <a:cs typeface="Times"/>
                <a:sym typeface="Times"/>
              </a:rPr>
              <a:t>i</a:t>
            </a:r>
            <a:r>
              <a:rPr lang="en-US" sz="1800" b="1" i="1" baseline="-25000" dirty="0">
                <a:latin typeface="Times"/>
                <a:ea typeface="Times"/>
                <a:cs typeface="Times"/>
                <a:sym typeface="Times"/>
              </a:rPr>
              <a:t> </a:t>
            </a:r>
            <a:r>
              <a:rPr lang="en-US" sz="1800" b="1" i="1" dirty="0">
                <a:latin typeface="Times"/>
                <a:ea typeface="Times"/>
                <a:cs typeface="Times"/>
                <a:sym typeface="Times"/>
              </a:rPr>
              <a:t>)* </a:t>
            </a:r>
            <a:r>
              <a:rPr lang="en-US" sz="1800" i="1" dirty="0">
                <a:solidFill>
                  <a:srgbClr val="DD8801"/>
                </a:solidFill>
              </a:rPr>
              <a:t>= state space</a:t>
            </a:r>
            <a:endParaRPr sz="1800" dirty="0">
              <a:solidFill>
                <a:srgbClr val="DD8801"/>
              </a:solidFill>
            </a:endParaRPr>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Path cost </a:t>
            </a:r>
            <a:r>
              <a:rPr lang="en-US" sz="1800" i="1" dirty="0"/>
              <a:t>(Performance Measure)</a:t>
            </a:r>
            <a:r>
              <a:rPr lang="en-US" sz="1800" i="1" dirty="0">
                <a:solidFill>
                  <a:schemeClr val="accent2"/>
                </a:solidFill>
              </a:rPr>
              <a:t>: </a:t>
            </a:r>
            <a:r>
              <a:rPr lang="en-US" sz="1800" dirty="0"/>
              <a:t>Must be additive, e.g. sum of distances, number of actions executed, …</a:t>
            </a:r>
            <a:endParaRPr sz="1800" dirty="0"/>
          </a:p>
          <a:p>
            <a:pPr marL="914400" lvl="2" indent="0" algn="l" rtl="0">
              <a:lnSpc>
                <a:spcPct val="120000"/>
              </a:lnSpc>
              <a:spcBef>
                <a:spcPts val="600"/>
              </a:spcBef>
              <a:spcAft>
                <a:spcPts val="0"/>
              </a:spcAft>
              <a:buClr>
                <a:schemeClr val="dk1"/>
              </a:buClr>
              <a:buSzPts val="2000"/>
              <a:buNone/>
            </a:pPr>
            <a:r>
              <a:rPr lang="en-US" sz="1800" b="1" i="1" dirty="0">
                <a:latin typeface="Times"/>
                <a:ea typeface="Times"/>
                <a:cs typeface="Times"/>
                <a:sym typeface="Times"/>
              </a:rPr>
              <a:t>c(</a:t>
            </a:r>
            <a:r>
              <a:rPr lang="en-US" sz="1800" b="1" i="1" dirty="0" err="1">
                <a:latin typeface="Times"/>
                <a:ea typeface="Times"/>
                <a:cs typeface="Times"/>
                <a:sym typeface="Times"/>
              </a:rPr>
              <a:t>x,a,y</a:t>
            </a:r>
            <a:r>
              <a:rPr lang="en-US" sz="1800" b="1" i="1" dirty="0">
                <a:latin typeface="Times"/>
                <a:ea typeface="Times"/>
                <a:cs typeface="Times"/>
                <a:sym typeface="Times"/>
              </a:rPr>
              <a:t>) </a:t>
            </a:r>
            <a:r>
              <a:rPr lang="en-US" sz="1800" dirty="0"/>
              <a:t>is the step cost, assumed </a:t>
            </a:r>
            <a:r>
              <a:rPr lang="en-US" sz="1800" b="1" i="1" dirty="0">
                <a:latin typeface="Times"/>
                <a:ea typeface="Times"/>
                <a:cs typeface="Times"/>
                <a:sym typeface="Times"/>
              </a:rPr>
              <a:t>≥</a:t>
            </a:r>
            <a:r>
              <a:rPr lang="en-US" sz="1800" dirty="0"/>
              <a:t> 0</a:t>
            </a:r>
            <a:endParaRPr sz="1800" dirty="0"/>
          </a:p>
          <a:p>
            <a:pPr marL="1600200" lvl="3" indent="-228600" algn="l" rtl="0">
              <a:lnSpc>
                <a:spcPct val="120000"/>
              </a:lnSpc>
              <a:spcBef>
                <a:spcPts val="600"/>
              </a:spcBef>
              <a:spcAft>
                <a:spcPts val="0"/>
              </a:spcAft>
              <a:buClr>
                <a:srgbClr val="000000"/>
              </a:buClr>
              <a:buSzPts val="2000"/>
              <a:buChar char="•"/>
            </a:pPr>
            <a:r>
              <a:rPr lang="en-US" sz="1800" dirty="0">
                <a:solidFill>
                  <a:srgbClr val="000000"/>
                </a:solidFill>
              </a:rPr>
              <a:t>(where action </a:t>
            </a:r>
            <a:r>
              <a:rPr lang="en-US" sz="1800" b="1" i="1" dirty="0">
                <a:solidFill>
                  <a:srgbClr val="000000"/>
                </a:solidFill>
                <a:latin typeface="Times"/>
                <a:ea typeface="Times"/>
                <a:cs typeface="Times"/>
                <a:sym typeface="Times"/>
              </a:rPr>
              <a:t>a </a:t>
            </a:r>
            <a:r>
              <a:rPr lang="en-US" sz="1800" dirty="0">
                <a:solidFill>
                  <a:srgbClr val="000000"/>
                </a:solidFill>
              </a:rPr>
              <a:t>goes from state </a:t>
            </a:r>
            <a:r>
              <a:rPr lang="en-US" sz="1800" b="1" i="1" dirty="0">
                <a:solidFill>
                  <a:srgbClr val="000000"/>
                </a:solidFill>
                <a:latin typeface="Times"/>
                <a:ea typeface="Times"/>
                <a:cs typeface="Times"/>
                <a:sym typeface="Times"/>
              </a:rPr>
              <a:t>x</a:t>
            </a:r>
            <a:r>
              <a:rPr lang="en-US" sz="1800" dirty="0">
                <a:solidFill>
                  <a:srgbClr val="000000"/>
                </a:solidFill>
              </a:rPr>
              <a:t> to state </a:t>
            </a:r>
            <a:r>
              <a:rPr lang="en-US" sz="1800" b="1" i="1" dirty="0">
                <a:solidFill>
                  <a:srgbClr val="000000"/>
                </a:solidFill>
                <a:latin typeface="Times"/>
                <a:ea typeface="Times"/>
                <a:cs typeface="Times"/>
                <a:sym typeface="Times"/>
              </a:rPr>
              <a:t>y</a:t>
            </a:r>
            <a:r>
              <a:rPr lang="en-US" sz="1800" i="1" dirty="0">
                <a:solidFill>
                  <a:srgbClr val="000000"/>
                </a:solidFill>
              </a:rPr>
              <a:t>)</a:t>
            </a:r>
            <a:endParaRPr sz="1800" dirty="0"/>
          </a:p>
          <a:p>
            <a:pPr marL="914400" lvl="1" indent="-457200" algn="l" rtl="0">
              <a:lnSpc>
                <a:spcPct val="120000"/>
              </a:lnSpc>
              <a:spcBef>
                <a:spcPts val="600"/>
              </a:spcBef>
              <a:spcAft>
                <a:spcPts val="0"/>
              </a:spcAft>
              <a:buClr>
                <a:schemeClr val="accent2"/>
              </a:buClr>
              <a:buSzPts val="2000"/>
              <a:buFont typeface="Open Sans"/>
              <a:buAutoNum type="arabicPeriod"/>
            </a:pPr>
            <a:r>
              <a:rPr lang="en-US" sz="1800" b="1" i="1" dirty="0">
                <a:solidFill>
                  <a:srgbClr val="DD8801"/>
                </a:solidFill>
              </a:rPr>
              <a:t>Goal test: </a:t>
            </a:r>
            <a:r>
              <a:rPr lang="en-US" sz="1800" b="1" i="1" dirty="0">
                <a:latin typeface="Times"/>
                <a:ea typeface="Times"/>
                <a:cs typeface="Times"/>
                <a:sym typeface="Times"/>
              </a:rPr>
              <a:t>Goal(s)</a:t>
            </a:r>
            <a:endParaRPr sz="1800" dirty="0"/>
          </a:p>
          <a:p>
            <a:pPr marL="914400" lvl="2" indent="0" algn="l" rtl="0">
              <a:lnSpc>
                <a:spcPct val="120000"/>
              </a:lnSpc>
              <a:spcBef>
                <a:spcPts val="600"/>
              </a:spcBef>
              <a:spcAft>
                <a:spcPts val="0"/>
              </a:spcAft>
              <a:buClr>
                <a:schemeClr val="dk1"/>
              </a:buClr>
              <a:buSzPts val="2000"/>
              <a:buNone/>
            </a:pPr>
            <a:r>
              <a:rPr lang="en-US" sz="1800" dirty="0"/>
              <a:t> Can be implicit, e.g. </a:t>
            </a:r>
            <a:r>
              <a:rPr lang="en-US" b="1" i="1" dirty="0">
                <a:latin typeface="Times"/>
                <a:ea typeface="Times"/>
                <a:cs typeface="Times"/>
                <a:sym typeface="Times"/>
              </a:rPr>
              <a:t>checkmate(s)</a:t>
            </a:r>
            <a:endParaRPr sz="1800" dirty="0"/>
          </a:p>
          <a:p>
            <a:pPr marL="914400" lvl="2" indent="0" algn="l" rtl="0">
              <a:lnSpc>
                <a:spcPct val="120000"/>
              </a:lnSpc>
              <a:spcBef>
                <a:spcPts val="600"/>
              </a:spcBef>
              <a:spcAft>
                <a:spcPts val="300"/>
              </a:spcAft>
              <a:buClr>
                <a:schemeClr val="dk1"/>
              </a:buClr>
              <a:buSzPts val="2000"/>
              <a:buNone/>
            </a:pPr>
            <a:r>
              <a:rPr lang="en-US" sz="1800" i="1" dirty="0"/>
              <a:t> </a:t>
            </a:r>
            <a:r>
              <a:rPr lang="en-US" b="1" i="1" dirty="0">
                <a:latin typeface="Times"/>
                <a:ea typeface="Times"/>
                <a:cs typeface="Times"/>
                <a:sym typeface="Times"/>
              </a:rPr>
              <a:t>s</a:t>
            </a:r>
            <a:r>
              <a:rPr lang="en-US" sz="1800" i="1" dirty="0"/>
              <a:t> </a:t>
            </a:r>
            <a:r>
              <a:rPr lang="en-US" sz="1800" dirty="0"/>
              <a:t>is a </a:t>
            </a:r>
            <a:r>
              <a:rPr lang="en-US" sz="1800" i="1" dirty="0"/>
              <a:t>goal</a:t>
            </a:r>
            <a:r>
              <a:rPr lang="en-US" sz="1800" dirty="0"/>
              <a:t> </a:t>
            </a:r>
            <a:r>
              <a:rPr lang="en-US" sz="1800" i="1" dirty="0"/>
              <a:t>state</a:t>
            </a:r>
            <a:r>
              <a:rPr lang="en-US" sz="1800" dirty="0"/>
              <a:t> if </a:t>
            </a:r>
            <a:r>
              <a:rPr lang="en-US" b="1" i="1" dirty="0">
                <a:latin typeface="Times"/>
                <a:ea typeface="Times"/>
                <a:cs typeface="Times"/>
                <a:sym typeface="Times"/>
              </a:rPr>
              <a:t>Goal(s) </a:t>
            </a:r>
            <a:r>
              <a:rPr lang="en-US" sz="1800" dirty="0"/>
              <a:t>is</a:t>
            </a:r>
            <a:r>
              <a:rPr lang="en-US" sz="1800" i="1" dirty="0"/>
              <a:t> true</a:t>
            </a:r>
            <a:endParaRPr sz="1800" dirty="0"/>
          </a:p>
        </p:txBody>
      </p:sp>
      <p:sp>
        <p:nvSpPr>
          <p:cNvPr id="181" name="Google Shape;181;p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38</a:t>
            </a:fld>
            <a:endParaRPr/>
          </a:p>
        </p:txBody>
      </p:sp>
    </p:spTree>
    <p:extLst>
      <p:ext uri="{BB962C8B-B14F-4D97-AF65-F5344CB8AC3E}">
        <p14:creationId xmlns:p14="http://schemas.microsoft.com/office/powerpoint/2010/main" val="1153692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endParaRPr dirty="0"/>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705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Problem-Solving Agent </a:t>
            </a:r>
            <a:endParaRPr/>
          </a:p>
        </p:txBody>
      </p:sp>
      <p:sp>
        <p:nvSpPr>
          <p:cNvPr id="133" name="Google Shape;133;p4"/>
          <p:cNvSpPr txBox="1">
            <a:spLocks noGrp="1"/>
          </p:cNvSpPr>
          <p:nvPr>
            <p:ph type="body" idx="1"/>
          </p:nvPr>
        </p:nvSpPr>
        <p:spPr>
          <a:xfrm>
            <a:off x="436893" y="1467800"/>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A problem-solving agent must </a:t>
            </a:r>
            <a:r>
              <a:rPr lang="en-US" b="1" dirty="0"/>
              <a:t>plan ahead</a:t>
            </a:r>
            <a:r>
              <a:rPr lang="en-US" dirty="0"/>
              <a:t>. </a:t>
            </a:r>
            <a:endParaRPr dirty="0"/>
          </a:p>
          <a:p>
            <a:pPr marL="0" lvl="0" indent="0" algn="l" rtl="0">
              <a:lnSpc>
                <a:spcPct val="90000"/>
              </a:lnSpc>
              <a:spcBef>
                <a:spcPts val="1000"/>
              </a:spcBef>
              <a:spcAft>
                <a:spcPts val="0"/>
              </a:spcAft>
              <a:buClr>
                <a:schemeClr val="dk1"/>
              </a:buClr>
              <a:buSzPts val="2000"/>
              <a:buNone/>
            </a:pPr>
            <a:r>
              <a:rPr lang="en-US" dirty="0"/>
              <a:t>The computational process that it undertakes is called </a:t>
            </a:r>
            <a:r>
              <a:rPr lang="en-US" b="1" dirty="0"/>
              <a:t>search</a:t>
            </a:r>
            <a:r>
              <a:rPr lang="en-US" dirty="0"/>
              <a:t>. </a:t>
            </a:r>
            <a:endParaRPr dirty="0"/>
          </a:p>
          <a:p>
            <a:pPr marL="0" lvl="0" indent="0" algn="l" rtl="0">
              <a:lnSpc>
                <a:spcPct val="90000"/>
              </a:lnSpc>
              <a:spcBef>
                <a:spcPts val="1000"/>
              </a:spcBef>
              <a:spcAft>
                <a:spcPts val="0"/>
              </a:spcAft>
              <a:buClr>
                <a:schemeClr val="dk1"/>
              </a:buClr>
              <a:buSzPts val="2000"/>
              <a:buNone/>
            </a:pPr>
            <a:r>
              <a:rPr lang="en-US" dirty="0"/>
              <a:t>It will consider a </a:t>
            </a:r>
            <a:r>
              <a:rPr lang="en-US" b="1" dirty="0"/>
              <a:t>sequence of actions </a:t>
            </a:r>
            <a:r>
              <a:rPr lang="en-US" dirty="0"/>
              <a:t>that form a </a:t>
            </a:r>
            <a:r>
              <a:rPr lang="en-US" b="1" dirty="0"/>
              <a:t>path</a:t>
            </a:r>
            <a:r>
              <a:rPr lang="en-US" dirty="0"/>
              <a:t> to a </a:t>
            </a:r>
            <a:r>
              <a:rPr lang="en-US" b="1" dirty="0"/>
              <a:t>goal state</a:t>
            </a:r>
            <a:r>
              <a:rPr lang="en-US" dirty="0"/>
              <a:t>.</a:t>
            </a:r>
            <a:endParaRPr dirty="0"/>
          </a:p>
          <a:p>
            <a:pPr marL="0" lvl="0" indent="0" algn="l" rtl="0">
              <a:lnSpc>
                <a:spcPct val="90000"/>
              </a:lnSpc>
              <a:spcBef>
                <a:spcPts val="1000"/>
              </a:spcBef>
              <a:spcAft>
                <a:spcPts val="0"/>
              </a:spcAft>
              <a:buClr>
                <a:schemeClr val="dk1"/>
              </a:buClr>
              <a:buSzPts val="2000"/>
              <a:buNone/>
            </a:pPr>
            <a:r>
              <a:rPr lang="en-US" dirty="0"/>
              <a:t>Such a sequence is called a </a:t>
            </a:r>
            <a:r>
              <a:rPr lang="en-US" b="1" dirty="0"/>
              <a:t>solution.</a:t>
            </a:r>
            <a:endParaRPr dirty="0"/>
          </a:p>
          <a:p>
            <a:pPr marL="0" lvl="0" indent="0" algn="l" rtl="0">
              <a:lnSpc>
                <a:spcPct val="90000"/>
              </a:lnSpc>
              <a:spcBef>
                <a:spcPts val="1000"/>
              </a:spcBef>
              <a:spcAft>
                <a:spcPts val="0"/>
              </a:spcAft>
              <a:buClr>
                <a:schemeClr val="dk1"/>
              </a:buClr>
              <a:buSzPts val="2000"/>
              <a:buNone/>
            </a:pPr>
            <a:r>
              <a:rPr lang="en-US" dirty="0"/>
              <a:t>   </a:t>
            </a:r>
            <a:endParaRPr dirty="0"/>
          </a:p>
        </p:txBody>
      </p:sp>
      <p:pic>
        <p:nvPicPr>
          <p:cNvPr id="134" name="Google Shape;134;p4" descr="A screen shot of a computer&#10;&#10;Description automatically generated"/>
          <p:cNvPicPr preferRelativeResize="0">
            <a:picLocks noGrp="1"/>
          </p:cNvPicPr>
          <p:nvPr>
            <p:ph type="body" idx="2"/>
          </p:nvPr>
        </p:nvPicPr>
        <p:blipFill rotWithShape="1">
          <a:blip r:embed="rId3">
            <a:alphaModFix/>
          </a:blip>
          <a:srcRect/>
          <a:stretch/>
        </p:blipFill>
        <p:spPr>
          <a:xfrm>
            <a:off x="6323909" y="1825625"/>
            <a:ext cx="4878181" cy="435133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126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Vacuum World</a:t>
            </a:r>
            <a:endParaRPr/>
          </a:p>
        </p:txBody>
      </p:sp>
      <p:sp>
        <p:nvSpPr>
          <p:cNvPr id="188" name="Google Shape;188;p10"/>
          <p:cNvSpPr txBox="1">
            <a:spLocks noGrp="1"/>
          </p:cNvSpPr>
          <p:nvPr>
            <p:ph type="body" idx="2"/>
          </p:nvPr>
        </p:nvSpPr>
        <p:spPr>
          <a:xfrm>
            <a:off x="440011" y="1514292"/>
            <a:ext cx="51816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States: </a:t>
            </a:r>
            <a:r>
              <a:rPr lang="en-US" dirty="0"/>
              <a:t>A state of the world says which objects are in which cells.</a:t>
            </a:r>
            <a:endParaRPr dirty="0"/>
          </a:p>
          <a:p>
            <a:pPr marL="0" lvl="0" indent="0" algn="l" rtl="0">
              <a:lnSpc>
                <a:spcPct val="90000"/>
              </a:lnSpc>
              <a:spcBef>
                <a:spcPts val="1000"/>
              </a:spcBef>
              <a:spcAft>
                <a:spcPts val="0"/>
              </a:spcAft>
              <a:buClr>
                <a:schemeClr val="dk1"/>
              </a:buClr>
              <a:buSzPts val="2000"/>
              <a:buNone/>
            </a:pPr>
            <a:r>
              <a:rPr lang="en-US" dirty="0"/>
              <a:t>In a simple two cell version, 	</a:t>
            </a:r>
            <a:endParaRPr dirty="0"/>
          </a:p>
          <a:p>
            <a:pPr marL="342900" lvl="0" indent="-342900" algn="l" rtl="0">
              <a:lnSpc>
                <a:spcPct val="90000"/>
              </a:lnSpc>
              <a:spcBef>
                <a:spcPts val="1000"/>
              </a:spcBef>
              <a:spcAft>
                <a:spcPts val="0"/>
              </a:spcAft>
              <a:buClr>
                <a:schemeClr val="dk1"/>
              </a:buClr>
              <a:buSzPts val="2000"/>
              <a:buFont typeface="Arial"/>
              <a:buChar char="•"/>
            </a:pPr>
            <a:r>
              <a:rPr lang="en-US" dirty="0"/>
              <a:t>the agent can be in one cell at a time</a:t>
            </a:r>
          </a:p>
          <a:p>
            <a:pPr marL="342900" lvl="0" indent="-342900" algn="l" rtl="0">
              <a:lnSpc>
                <a:spcPct val="90000"/>
              </a:lnSpc>
              <a:spcBef>
                <a:spcPts val="1000"/>
              </a:spcBef>
              <a:spcAft>
                <a:spcPts val="0"/>
              </a:spcAft>
              <a:buClr>
                <a:schemeClr val="dk1"/>
              </a:buClr>
              <a:buSzPts val="2000"/>
              <a:buFont typeface="Arial"/>
              <a:buChar char="•"/>
            </a:pPr>
            <a:r>
              <a:rPr lang="en-US" dirty="0"/>
              <a:t>each cell can have dirt or not</a:t>
            </a:r>
          </a:p>
          <a:p>
            <a:pPr marL="342900" lvl="0" indent="-215900" algn="l" rtl="0">
              <a:lnSpc>
                <a:spcPct val="90000"/>
              </a:lnSpc>
              <a:spcBef>
                <a:spcPts val="1000"/>
              </a:spcBef>
              <a:spcAft>
                <a:spcPts val="0"/>
              </a:spcAft>
              <a:buClr>
                <a:schemeClr val="dk1"/>
              </a:buClr>
              <a:buSzPts val="2000"/>
              <a:buFont typeface="Arial"/>
              <a:buNone/>
            </a:pPr>
            <a:endParaRPr dirty="0"/>
          </a:p>
          <a:p>
            <a:pPr marL="0" lvl="0" indent="0">
              <a:buSzPts val="2000"/>
            </a:pPr>
            <a:r>
              <a:rPr lang="en-US" dirty="0"/>
              <a:t>2 positions for agent * </a:t>
            </a:r>
            <a:r>
              <a:rPr lang="en-US" i="1" dirty="0"/>
              <a:t>2</a:t>
            </a:r>
            <a:r>
              <a:rPr lang="en-US" i="1" baseline="30000" dirty="0"/>
              <a:t>2</a:t>
            </a:r>
            <a:r>
              <a:rPr lang="en-US" dirty="0"/>
              <a:t> possibilities for dirt = 8 states.</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With</a:t>
            </a:r>
            <a:r>
              <a:rPr lang="en-US" i="1" dirty="0"/>
              <a:t> n </a:t>
            </a:r>
            <a:r>
              <a:rPr lang="en-US" dirty="0"/>
              <a:t>cells, there are </a:t>
            </a:r>
            <a:r>
              <a:rPr lang="en-US" i="1" dirty="0"/>
              <a:t>n*2</a:t>
            </a:r>
            <a:r>
              <a:rPr lang="en-US" i="1" baseline="30000" dirty="0"/>
              <a:t>n</a:t>
            </a:r>
            <a:r>
              <a:rPr lang="en-US" dirty="0"/>
              <a:t> states. </a:t>
            </a:r>
            <a:endParaRPr baseline="30000" dirty="0"/>
          </a:p>
        </p:txBody>
      </p:sp>
      <p:sp>
        <p:nvSpPr>
          <p:cNvPr id="4" name="Rectangle 3">
            <a:extLst>
              <a:ext uri="{FF2B5EF4-FFF2-40B4-BE49-F238E27FC236}">
                <a16:creationId xmlns:a16="http://schemas.microsoft.com/office/drawing/2014/main" id="{742D00F4-7CF8-7E4F-B0D0-D0F85C1B00EE}"/>
              </a:ext>
            </a:extLst>
          </p:cNvPr>
          <p:cNvSpPr/>
          <p:nvPr/>
        </p:nvSpPr>
        <p:spPr>
          <a:xfrm>
            <a:off x="653332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27680-959B-FB4E-A7BF-05518DB13C0A}"/>
              </a:ext>
            </a:extLst>
          </p:cNvPr>
          <p:cNvSpPr/>
          <p:nvPr/>
        </p:nvSpPr>
        <p:spPr>
          <a:xfrm>
            <a:off x="758024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B7D91DB-B101-A74D-80EE-58C944B9A61A}"/>
              </a:ext>
            </a:extLst>
          </p:cNvPr>
          <p:cNvSpPr/>
          <p:nvPr/>
        </p:nvSpPr>
        <p:spPr>
          <a:xfrm>
            <a:off x="653332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0C61DE-6AAB-994A-BBC6-FE2F54E0AADE}"/>
              </a:ext>
            </a:extLst>
          </p:cNvPr>
          <p:cNvSpPr/>
          <p:nvPr/>
        </p:nvSpPr>
        <p:spPr>
          <a:xfrm>
            <a:off x="758024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F76D57-C8C2-5540-94BF-5723EC67FE4F}"/>
              </a:ext>
            </a:extLst>
          </p:cNvPr>
          <p:cNvSpPr/>
          <p:nvPr/>
        </p:nvSpPr>
        <p:spPr>
          <a:xfrm>
            <a:off x="657039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3DB5C81-7CA0-734A-9B32-C4768FD7CB4F}"/>
              </a:ext>
            </a:extLst>
          </p:cNvPr>
          <p:cNvSpPr/>
          <p:nvPr/>
        </p:nvSpPr>
        <p:spPr>
          <a:xfrm>
            <a:off x="761731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AC52A0-FD2D-6F4F-94AB-F468A7F058AC}"/>
              </a:ext>
            </a:extLst>
          </p:cNvPr>
          <p:cNvSpPr/>
          <p:nvPr/>
        </p:nvSpPr>
        <p:spPr>
          <a:xfrm>
            <a:off x="657039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97337F-D22E-BE40-80F6-273DBF9444E9}"/>
              </a:ext>
            </a:extLst>
          </p:cNvPr>
          <p:cNvSpPr/>
          <p:nvPr/>
        </p:nvSpPr>
        <p:spPr>
          <a:xfrm>
            <a:off x="761731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E7D3B7F-D80E-5C44-9341-0C41302F7E2E}"/>
              </a:ext>
            </a:extLst>
          </p:cNvPr>
          <p:cNvPicPr>
            <a:picLocks noChangeAspect="1"/>
          </p:cNvPicPr>
          <p:nvPr/>
        </p:nvPicPr>
        <p:blipFill>
          <a:blip r:embed="rId5"/>
          <a:stretch>
            <a:fillRect/>
          </a:stretch>
        </p:blipFill>
        <p:spPr>
          <a:xfrm>
            <a:off x="6616550" y="1258956"/>
            <a:ext cx="880466" cy="880466"/>
          </a:xfrm>
          <a:prstGeom prst="rect">
            <a:avLst/>
          </a:prstGeom>
        </p:spPr>
      </p:pic>
      <p:sp>
        <p:nvSpPr>
          <p:cNvPr id="22" name="Rectangle 21">
            <a:extLst>
              <a:ext uri="{FF2B5EF4-FFF2-40B4-BE49-F238E27FC236}">
                <a16:creationId xmlns:a16="http://schemas.microsoft.com/office/drawing/2014/main" id="{1A669523-F802-6B43-A7BA-1CC64704D25B}"/>
              </a:ext>
            </a:extLst>
          </p:cNvPr>
          <p:cNvSpPr/>
          <p:nvPr/>
        </p:nvSpPr>
        <p:spPr>
          <a:xfrm>
            <a:off x="9236562" y="1258957"/>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A434D3-5DC8-1343-BE31-E0725FAFC614}"/>
              </a:ext>
            </a:extLst>
          </p:cNvPr>
          <p:cNvSpPr/>
          <p:nvPr/>
        </p:nvSpPr>
        <p:spPr>
          <a:xfrm>
            <a:off x="10283483" y="1258956"/>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3A60485-6DC8-8545-AAA9-046324D566C7}"/>
              </a:ext>
            </a:extLst>
          </p:cNvPr>
          <p:cNvSpPr/>
          <p:nvPr/>
        </p:nvSpPr>
        <p:spPr>
          <a:xfrm>
            <a:off x="9236562" y="255435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44E114-44C5-494D-B499-8363557B6DE7}"/>
              </a:ext>
            </a:extLst>
          </p:cNvPr>
          <p:cNvSpPr/>
          <p:nvPr/>
        </p:nvSpPr>
        <p:spPr>
          <a:xfrm>
            <a:off x="10283483" y="255435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2ED24F1-01C5-714C-8B4B-288701A878FC}"/>
              </a:ext>
            </a:extLst>
          </p:cNvPr>
          <p:cNvSpPr/>
          <p:nvPr/>
        </p:nvSpPr>
        <p:spPr>
          <a:xfrm>
            <a:off x="9273631" y="389450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9352BA5-280B-8E4A-8788-53100DC5C034}"/>
              </a:ext>
            </a:extLst>
          </p:cNvPr>
          <p:cNvSpPr/>
          <p:nvPr/>
        </p:nvSpPr>
        <p:spPr>
          <a:xfrm>
            <a:off x="10320552" y="3894503"/>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F4EF5F8-4914-F145-B325-A752908C8966}"/>
              </a:ext>
            </a:extLst>
          </p:cNvPr>
          <p:cNvSpPr/>
          <p:nvPr/>
        </p:nvSpPr>
        <p:spPr>
          <a:xfrm>
            <a:off x="9273631" y="5189903"/>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AF68A6-4E7F-CC43-AA97-EAE5356E2873}"/>
              </a:ext>
            </a:extLst>
          </p:cNvPr>
          <p:cNvSpPr/>
          <p:nvPr/>
        </p:nvSpPr>
        <p:spPr>
          <a:xfrm>
            <a:off x="10320552" y="518990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EE170FD-C9DC-C648-B42D-4FC2B901BA4E}"/>
              </a:ext>
            </a:extLst>
          </p:cNvPr>
          <p:cNvPicPr>
            <a:picLocks noChangeAspect="1"/>
          </p:cNvPicPr>
          <p:nvPr/>
        </p:nvPicPr>
        <p:blipFill>
          <a:blip r:embed="rId5"/>
          <a:stretch>
            <a:fillRect/>
          </a:stretch>
        </p:blipFill>
        <p:spPr>
          <a:xfrm>
            <a:off x="10403779" y="1296590"/>
            <a:ext cx="880466" cy="880466"/>
          </a:xfrm>
          <a:prstGeom prst="rect">
            <a:avLst/>
          </a:prstGeom>
        </p:spPr>
      </p:pic>
      <p:pic>
        <p:nvPicPr>
          <p:cNvPr id="32" name="Picture 31">
            <a:extLst>
              <a:ext uri="{FF2B5EF4-FFF2-40B4-BE49-F238E27FC236}">
                <a16:creationId xmlns:a16="http://schemas.microsoft.com/office/drawing/2014/main" id="{FF262CF8-824B-A64B-A0E6-9ACBFD155D5A}"/>
              </a:ext>
            </a:extLst>
          </p:cNvPr>
          <p:cNvPicPr>
            <a:picLocks noChangeAspect="1"/>
          </p:cNvPicPr>
          <p:nvPr/>
        </p:nvPicPr>
        <p:blipFill>
          <a:blip r:embed="rId5"/>
          <a:stretch>
            <a:fillRect/>
          </a:stretch>
        </p:blipFill>
        <p:spPr>
          <a:xfrm>
            <a:off x="6616550" y="2573805"/>
            <a:ext cx="880466" cy="880466"/>
          </a:xfrm>
          <a:prstGeom prst="rect">
            <a:avLst/>
          </a:prstGeom>
        </p:spPr>
      </p:pic>
      <p:pic>
        <p:nvPicPr>
          <p:cNvPr id="33" name="Picture 32">
            <a:extLst>
              <a:ext uri="{FF2B5EF4-FFF2-40B4-BE49-F238E27FC236}">
                <a16:creationId xmlns:a16="http://schemas.microsoft.com/office/drawing/2014/main" id="{573C7324-A3DD-5D4E-83D7-8B4A3A26A15A}"/>
              </a:ext>
            </a:extLst>
          </p:cNvPr>
          <p:cNvPicPr>
            <a:picLocks noChangeAspect="1"/>
          </p:cNvPicPr>
          <p:nvPr/>
        </p:nvPicPr>
        <p:blipFill>
          <a:blip r:embed="rId5"/>
          <a:stretch>
            <a:fillRect/>
          </a:stretch>
        </p:blipFill>
        <p:spPr>
          <a:xfrm>
            <a:off x="6654449" y="3935479"/>
            <a:ext cx="880466" cy="880466"/>
          </a:xfrm>
          <a:prstGeom prst="rect">
            <a:avLst/>
          </a:prstGeom>
        </p:spPr>
      </p:pic>
      <p:pic>
        <p:nvPicPr>
          <p:cNvPr id="34" name="Picture 33">
            <a:extLst>
              <a:ext uri="{FF2B5EF4-FFF2-40B4-BE49-F238E27FC236}">
                <a16:creationId xmlns:a16="http://schemas.microsoft.com/office/drawing/2014/main" id="{EDE91F23-9C61-7F4E-98B3-D89DEC4B1F3B}"/>
              </a:ext>
            </a:extLst>
          </p:cNvPr>
          <p:cNvPicPr>
            <a:picLocks noChangeAspect="1"/>
          </p:cNvPicPr>
          <p:nvPr/>
        </p:nvPicPr>
        <p:blipFill>
          <a:blip r:embed="rId5"/>
          <a:stretch>
            <a:fillRect/>
          </a:stretch>
        </p:blipFill>
        <p:spPr>
          <a:xfrm>
            <a:off x="6653619" y="5234652"/>
            <a:ext cx="880466" cy="880466"/>
          </a:xfrm>
          <a:prstGeom prst="rect">
            <a:avLst/>
          </a:prstGeom>
        </p:spPr>
      </p:pic>
      <p:pic>
        <p:nvPicPr>
          <p:cNvPr id="35" name="Picture 34">
            <a:extLst>
              <a:ext uri="{FF2B5EF4-FFF2-40B4-BE49-F238E27FC236}">
                <a16:creationId xmlns:a16="http://schemas.microsoft.com/office/drawing/2014/main" id="{8BE8E4DA-A93D-7048-8A96-EB89B308F666}"/>
              </a:ext>
            </a:extLst>
          </p:cNvPr>
          <p:cNvPicPr>
            <a:picLocks noChangeAspect="1"/>
          </p:cNvPicPr>
          <p:nvPr/>
        </p:nvPicPr>
        <p:blipFill>
          <a:blip r:embed="rId5"/>
          <a:stretch>
            <a:fillRect/>
          </a:stretch>
        </p:blipFill>
        <p:spPr>
          <a:xfrm>
            <a:off x="10366710" y="2573805"/>
            <a:ext cx="880466" cy="880466"/>
          </a:xfrm>
          <a:prstGeom prst="rect">
            <a:avLst/>
          </a:prstGeom>
        </p:spPr>
      </p:pic>
      <p:pic>
        <p:nvPicPr>
          <p:cNvPr id="36" name="Picture 35">
            <a:extLst>
              <a:ext uri="{FF2B5EF4-FFF2-40B4-BE49-F238E27FC236}">
                <a16:creationId xmlns:a16="http://schemas.microsoft.com/office/drawing/2014/main" id="{A6521EA8-D79E-F540-AF14-D9F45D1BE24A}"/>
              </a:ext>
            </a:extLst>
          </p:cNvPr>
          <p:cNvPicPr>
            <a:picLocks noChangeAspect="1"/>
          </p:cNvPicPr>
          <p:nvPr/>
        </p:nvPicPr>
        <p:blipFill>
          <a:blip r:embed="rId5"/>
          <a:stretch>
            <a:fillRect/>
          </a:stretch>
        </p:blipFill>
        <p:spPr>
          <a:xfrm>
            <a:off x="10403779" y="3958265"/>
            <a:ext cx="880466" cy="880466"/>
          </a:xfrm>
          <a:prstGeom prst="rect">
            <a:avLst/>
          </a:prstGeom>
        </p:spPr>
      </p:pic>
      <p:pic>
        <p:nvPicPr>
          <p:cNvPr id="37" name="Picture 36">
            <a:extLst>
              <a:ext uri="{FF2B5EF4-FFF2-40B4-BE49-F238E27FC236}">
                <a16:creationId xmlns:a16="http://schemas.microsoft.com/office/drawing/2014/main" id="{3F297B7C-59AE-664E-A345-C4E009AC8B9C}"/>
              </a:ext>
            </a:extLst>
          </p:cNvPr>
          <p:cNvPicPr>
            <a:picLocks noChangeAspect="1"/>
          </p:cNvPicPr>
          <p:nvPr/>
        </p:nvPicPr>
        <p:blipFill>
          <a:blip r:embed="rId5"/>
          <a:stretch>
            <a:fillRect/>
          </a:stretch>
        </p:blipFill>
        <p:spPr>
          <a:xfrm>
            <a:off x="10449938" y="5199839"/>
            <a:ext cx="880466" cy="880466"/>
          </a:xfrm>
          <a:prstGeom prst="rect">
            <a:avLst/>
          </a:prstGeom>
        </p:spPr>
      </p:pic>
      <p:sp>
        <p:nvSpPr>
          <p:cNvPr id="40" name="Google Shape;189;p10">
            <a:extLst>
              <a:ext uri="{FF2B5EF4-FFF2-40B4-BE49-F238E27FC236}">
                <a16:creationId xmlns:a16="http://schemas.microsoft.com/office/drawing/2014/main" id="{94D6A5E4-5AE8-EF4B-A889-1FBC5E6EE257}"/>
              </a:ext>
            </a:extLst>
          </p:cNvPr>
          <p:cNvSpPr/>
          <p:nvPr/>
        </p:nvSpPr>
        <p:spPr>
          <a:xfrm>
            <a:off x="3458366" y="5531018"/>
            <a:ext cx="2578500" cy="1168200"/>
          </a:xfrm>
          <a:prstGeom prst="wedgeRoundRectCallout">
            <a:avLst>
              <a:gd name="adj1" fmla="val 71177"/>
              <a:gd name="adj2" fmla="val -31399"/>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i="0" u="none" strike="noStrike" cap="none" dirty="0">
                <a:solidFill>
                  <a:schemeClr val="dk1"/>
                </a:solidFill>
                <a:latin typeface="Open Sans"/>
                <a:ea typeface="Open Sans"/>
                <a:cs typeface="Open Sans"/>
                <a:sym typeface="Open Sans"/>
              </a:rPr>
              <a:t>One state is designated as the</a:t>
            </a:r>
            <a:r>
              <a:rPr lang="en-US" sz="2300" b="1" i="0" u="none" strike="noStrike" cap="none" dirty="0">
                <a:solidFill>
                  <a:schemeClr val="dk1"/>
                </a:solidFill>
                <a:latin typeface="Open Sans"/>
                <a:ea typeface="Open Sans"/>
                <a:cs typeface="Open Sans"/>
                <a:sym typeface="Open Sans"/>
              </a:rPr>
              <a:t> initial state</a:t>
            </a:r>
            <a:endParaRPr sz="2300" b="1" i="0" u="none" strike="noStrike" cap="none" dirty="0">
              <a:solidFill>
                <a:schemeClr val="dk1"/>
              </a:solidFill>
              <a:latin typeface="Open Sans"/>
              <a:ea typeface="Open Sans"/>
              <a:cs typeface="Open Sans"/>
              <a:sym typeface="Open Sans"/>
            </a:endParaRPr>
          </a:p>
        </p:txBody>
      </p:sp>
      <p:grpSp>
        <p:nvGrpSpPr>
          <p:cNvPr id="3" name="Group 2">
            <a:extLst>
              <a:ext uri="{FF2B5EF4-FFF2-40B4-BE49-F238E27FC236}">
                <a16:creationId xmlns:a16="http://schemas.microsoft.com/office/drawing/2014/main" id="{C3B15D5A-F9EC-D444-849D-7C883063B410}"/>
              </a:ext>
            </a:extLst>
          </p:cNvPr>
          <p:cNvGrpSpPr/>
          <p:nvPr/>
        </p:nvGrpSpPr>
        <p:grpSpPr>
          <a:xfrm>
            <a:off x="7563672" y="140204"/>
            <a:ext cx="3016959" cy="1240478"/>
            <a:chOff x="7563672" y="140204"/>
            <a:chExt cx="3016959" cy="1240478"/>
          </a:xfrm>
        </p:grpSpPr>
        <p:sp>
          <p:nvSpPr>
            <p:cNvPr id="41" name="Google Shape;197;p11">
              <a:extLst>
                <a:ext uri="{FF2B5EF4-FFF2-40B4-BE49-F238E27FC236}">
                  <a16:creationId xmlns:a16="http://schemas.microsoft.com/office/drawing/2014/main" id="{79204D8C-5237-A849-9982-B743C7966580}"/>
                </a:ext>
              </a:extLst>
            </p:cNvPr>
            <p:cNvSpPr/>
            <p:nvPr/>
          </p:nvSpPr>
          <p:spPr>
            <a:xfrm>
              <a:off x="7563672" y="140204"/>
              <a:ext cx="3016959" cy="1221894"/>
            </a:xfrm>
            <a:prstGeom prst="wedgeRoundRectCallout">
              <a:avLst>
                <a:gd name="adj1" fmla="val -43570"/>
                <a:gd name="adj2" fmla="val 86042"/>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sp>
          <p:nvSpPr>
            <p:cNvPr id="42" name="Google Shape;197;p11">
              <a:extLst>
                <a:ext uri="{FF2B5EF4-FFF2-40B4-BE49-F238E27FC236}">
                  <a16:creationId xmlns:a16="http://schemas.microsoft.com/office/drawing/2014/main" id="{B9BE71E5-E158-944E-9F4C-3A6ABEB1A9FC}"/>
                </a:ext>
              </a:extLst>
            </p:cNvPr>
            <p:cNvSpPr/>
            <p:nvPr/>
          </p:nvSpPr>
          <p:spPr>
            <a:xfrm>
              <a:off x="7563672" y="158788"/>
              <a:ext cx="3016959" cy="1221894"/>
            </a:xfrm>
            <a:prstGeom prst="wedgeRoundRectCallout">
              <a:avLst>
                <a:gd name="adj1" fmla="val 37253"/>
                <a:gd name="adj2" fmla="val 81365"/>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 </a:t>
              </a:r>
              <a:r>
                <a:rPr lang="en-US" sz="2300" b="0" i="0" u="none" strike="noStrike" cap="none" dirty="0">
                  <a:solidFill>
                    <a:schemeClr val="dk1"/>
                  </a:solidFill>
                  <a:latin typeface="Open Sans"/>
                  <a:ea typeface="Open Sans"/>
                  <a:cs typeface="Open Sans"/>
                  <a:sym typeface="Open Sans"/>
                </a:rPr>
                <a:t>States where everything is clean.</a:t>
              </a:r>
              <a:endParaRPr sz="2300" b="1" i="0" u="none" strike="noStrike" cap="none" dirty="0">
                <a:solidFill>
                  <a:schemeClr val="dk1"/>
                </a:solidFill>
                <a:latin typeface="Open Sans"/>
                <a:ea typeface="Open Sans"/>
                <a:cs typeface="Open Sans"/>
                <a:sym typeface="Open Sans"/>
              </a:endParaRPr>
            </a:p>
          </p:txBody>
        </p:sp>
      </p:grpSp>
    </p:spTree>
    <p:extLst>
      <p:ext uri="{BB962C8B-B14F-4D97-AF65-F5344CB8AC3E}">
        <p14:creationId xmlns:p14="http://schemas.microsoft.com/office/powerpoint/2010/main" val="376881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sp>
        <p:nvSpPr>
          <p:cNvPr id="196" name="Google Shape;196;p11"/>
          <p:cNvSpPr txBox="1">
            <a:spLocks noGrp="1"/>
          </p:cNvSpPr>
          <p:nvPr>
            <p:ph type="body" idx="2"/>
          </p:nvPr>
        </p:nvSpPr>
        <p:spPr>
          <a:xfrm>
            <a:off x="499880" y="3944738"/>
            <a:ext cx="5262091" cy="269405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b="1" dirty="0"/>
              <a:t>Actions: </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Suck</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Left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Right</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Up)</a:t>
            </a:r>
            <a:endParaRPr dirty="0"/>
          </a:p>
          <a:p>
            <a:pPr marL="342900" lvl="0" indent="-342900" algn="l" rtl="0">
              <a:lnSpc>
                <a:spcPct val="90000"/>
              </a:lnSpc>
              <a:spcBef>
                <a:spcPts val="1000"/>
              </a:spcBef>
              <a:spcAft>
                <a:spcPts val="0"/>
              </a:spcAft>
              <a:buClr>
                <a:schemeClr val="dk1"/>
              </a:buClr>
              <a:buSzPts val="2000"/>
              <a:buFont typeface="Arial"/>
              <a:buChar char="•"/>
            </a:pPr>
            <a:r>
              <a:rPr lang="en-US" i="1" dirty="0"/>
              <a:t>(Move Down)</a:t>
            </a:r>
            <a:endParaRPr dirty="0"/>
          </a:p>
        </p:txBody>
      </p:sp>
      <p:sp>
        <p:nvSpPr>
          <p:cNvPr id="198" name="Google Shape;198;p11"/>
          <p:cNvSpPr txBox="1"/>
          <p:nvPr/>
        </p:nvSpPr>
        <p:spPr>
          <a:xfrm>
            <a:off x="6187964" y="3944738"/>
            <a:ext cx="5262091" cy="26940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Transition: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Suck – removes dirt</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Move – moves in that direction, unless agent hits a wall, in which case it stays put.</a:t>
            </a:r>
            <a:endParaRPr sz="14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0AF0F8C6-E57D-214C-A32D-350BE6E87FF0}"/>
              </a:ext>
            </a:extLst>
          </p:cNvPr>
          <p:cNvSpPr/>
          <p:nvPr/>
        </p:nvSpPr>
        <p:spPr>
          <a:xfrm>
            <a:off x="642254" y="203737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1689175" y="203737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725482" y="2082125"/>
            <a:ext cx="880466" cy="880466"/>
          </a:xfrm>
          <a:prstGeom prst="rect">
            <a:avLst/>
          </a:prstGeom>
        </p:spPr>
      </p:pic>
      <p:cxnSp>
        <p:nvCxnSpPr>
          <p:cNvPr id="3" name="Straight Arrow Connector 2">
            <a:extLst>
              <a:ext uri="{FF2B5EF4-FFF2-40B4-BE49-F238E27FC236}">
                <a16:creationId xmlns:a16="http://schemas.microsoft.com/office/drawing/2014/main" id="{CABD9572-2FB0-DD48-9069-EC1CCFADAE52}"/>
              </a:ext>
            </a:extLst>
          </p:cNvPr>
          <p:cNvCxnSpPr>
            <a:cxnSpLocks/>
          </p:cNvCxnSpPr>
          <p:nvPr/>
        </p:nvCxnSpPr>
        <p:spPr>
          <a:xfrm>
            <a:off x="2812296" y="2147408"/>
            <a:ext cx="20497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5D504E1-E734-C041-B548-1DEE02B7ABF3}"/>
              </a:ext>
            </a:extLst>
          </p:cNvPr>
          <p:cNvGrpSpPr/>
          <p:nvPr/>
        </p:nvGrpSpPr>
        <p:grpSpPr>
          <a:xfrm>
            <a:off x="3188383" y="2037374"/>
            <a:ext cx="3767552" cy="1007166"/>
            <a:chOff x="6787098" y="365124"/>
            <a:chExt cx="3767552" cy="1007166"/>
          </a:xfrm>
        </p:grpSpPr>
        <p:sp>
          <p:nvSpPr>
            <p:cNvPr id="5" name="TextBox 4">
              <a:extLst>
                <a:ext uri="{FF2B5EF4-FFF2-40B4-BE49-F238E27FC236}">
                  <a16:creationId xmlns:a16="http://schemas.microsoft.com/office/drawing/2014/main" id="{D8C35D15-55D6-1E44-BF87-814F2A915844}"/>
                </a:ext>
              </a:extLst>
            </p:cNvPr>
            <p:cNvSpPr txBox="1"/>
            <p:nvPr/>
          </p:nvSpPr>
          <p:spPr>
            <a:xfrm>
              <a:off x="6787098" y="490869"/>
              <a:ext cx="1090363" cy="307777"/>
            </a:xfrm>
            <a:prstGeom prst="rect">
              <a:avLst/>
            </a:prstGeom>
            <a:noFill/>
          </p:spPr>
          <p:txBody>
            <a:bodyPr wrap="none" rtlCol="0">
              <a:spAutoFit/>
            </a:bodyPr>
            <a:lstStyle/>
            <a:p>
              <a:r>
                <a:rPr lang="en-US" dirty="0"/>
                <a:t>Move Right</a:t>
              </a:r>
            </a:p>
          </p:txBody>
        </p:sp>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637115" y="375061"/>
              <a:ext cx="880466" cy="880466"/>
            </a:xfrm>
            <a:prstGeom prst="rect">
              <a:avLst/>
            </a:prstGeom>
          </p:spPr>
        </p:pic>
      </p:grpSp>
      <p:grpSp>
        <p:nvGrpSpPr>
          <p:cNvPr id="23" name="Group 22">
            <a:extLst>
              <a:ext uri="{FF2B5EF4-FFF2-40B4-BE49-F238E27FC236}">
                <a16:creationId xmlns:a16="http://schemas.microsoft.com/office/drawing/2014/main" id="{F9B17237-BB46-E746-B91B-E6756155643F}"/>
              </a:ext>
            </a:extLst>
          </p:cNvPr>
          <p:cNvGrpSpPr/>
          <p:nvPr/>
        </p:nvGrpSpPr>
        <p:grpSpPr>
          <a:xfrm>
            <a:off x="8979654" y="2017628"/>
            <a:ext cx="2093842" cy="1007166"/>
            <a:chOff x="8460808" y="365124"/>
            <a:chExt cx="2093842" cy="1007166"/>
          </a:xfrm>
        </p:grpSpPr>
        <p:sp>
          <p:nvSpPr>
            <p:cNvPr id="24" name="Rectangle 23">
              <a:extLst>
                <a:ext uri="{FF2B5EF4-FFF2-40B4-BE49-F238E27FC236}">
                  <a16:creationId xmlns:a16="http://schemas.microsoft.com/office/drawing/2014/main" id="{1445F348-17DA-654A-B1A6-9DE8111E79D4}"/>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73BB86-D7D8-2740-A871-84888DD6382B}"/>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E8528218-B6A9-E546-A603-0EFE2C1A0DD2}"/>
                </a:ext>
              </a:extLst>
            </p:cNvPr>
            <p:cNvPicPr>
              <a:picLocks noChangeAspect="1"/>
            </p:cNvPicPr>
            <p:nvPr/>
          </p:nvPicPr>
          <p:blipFill>
            <a:blip r:embed="rId5"/>
            <a:stretch>
              <a:fillRect/>
            </a:stretch>
          </p:blipFill>
          <p:spPr>
            <a:xfrm>
              <a:off x="9582251" y="375061"/>
              <a:ext cx="880466" cy="880466"/>
            </a:xfrm>
            <a:prstGeom prst="rect">
              <a:avLst/>
            </a:prstGeom>
          </p:spPr>
        </p:pic>
      </p:grpSp>
      <p:cxnSp>
        <p:nvCxnSpPr>
          <p:cNvPr id="27" name="Straight Arrow Connector 26">
            <a:extLst>
              <a:ext uri="{FF2B5EF4-FFF2-40B4-BE49-F238E27FC236}">
                <a16:creationId xmlns:a16="http://schemas.microsoft.com/office/drawing/2014/main" id="{40114215-DD4B-F746-B076-D0D1856303D9}"/>
              </a:ext>
            </a:extLst>
          </p:cNvPr>
          <p:cNvCxnSpPr>
            <a:cxnSpLocks/>
          </p:cNvCxnSpPr>
          <p:nvPr/>
        </p:nvCxnSpPr>
        <p:spPr>
          <a:xfrm flipV="1">
            <a:off x="7085321" y="2158649"/>
            <a:ext cx="1796359" cy="447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E4578FA-D6F9-1D41-9011-E9593AF7D081}"/>
              </a:ext>
            </a:extLst>
          </p:cNvPr>
          <p:cNvSpPr/>
          <p:nvPr/>
        </p:nvSpPr>
        <p:spPr>
          <a:xfrm>
            <a:off x="7666904" y="2147408"/>
            <a:ext cx="583814" cy="307777"/>
          </a:xfrm>
          <a:prstGeom prst="rect">
            <a:avLst/>
          </a:prstGeom>
        </p:spPr>
        <p:txBody>
          <a:bodyPr wrap="square">
            <a:spAutoFit/>
          </a:bodyPr>
          <a:lstStyle/>
          <a:p>
            <a:r>
              <a:rPr lang="en-US" dirty="0"/>
              <a:t>Suck</a:t>
            </a:r>
          </a:p>
        </p:txBody>
      </p:sp>
    </p:spTree>
    <p:extLst>
      <p:ext uri="{BB962C8B-B14F-4D97-AF65-F5344CB8AC3E}">
        <p14:creationId xmlns:p14="http://schemas.microsoft.com/office/powerpoint/2010/main" val="3933183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59"/>
            <a:ext cx="768290" cy="347401"/>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Tree>
    <p:extLst>
      <p:ext uri="{BB962C8B-B14F-4D97-AF65-F5344CB8AC3E}">
        <p14:creationId xmlns:p14="http://schemas.microsoft.com/office/powerpoint/2010/main" val="154696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0"/>
            <a:chOff x="6187964" y="2477192"/>
            <a:chExt cx="768290" cy="347401"/>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185504" y="2201037"/>
            <a:ext cx="583814" cy="307777"/>
          </a:xfrm>
          <a:prstGeom prst="rect">
            <a:avLst/>
          </a:prstGeom>
        </p:spPr>
        <p:txBody>
          <a:bodyPr wrap="square">
            <a:spAutoFit/>
          </a:bodyPr>
          <a:lstStyle/>
          <a:p>
            <a:r>
              <a:rPr lang="en-US" dirty="0"/>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F87A6F-598D-BF42-B33A-D889FAD90C81}"/>
              </a:ext>
            </a:extLst>
          </p:cNvPr>
          <p:cNvSpPr/>
          <p:nvPr/>
        </p:nvSpPr>
        <p:spPr>
          <a:xfrm>
            <a:off x="6271016" y="4398760"/>
            <a:ext cx="583814" cy="307777"/>
          </a:xfrm>
          <a:prstGeom prst="rect">
            <a:avLst/>
          </a:prstGeom>
        </p:spPr>
        <p:txBody>
          <a:bodyPr wrap="none">
            <a:spAutoFit/>
          </a:bodyPr>
          <a:lstStyle/>
          <a:p>
            <a:r>
              <a:rPr lang="en-US" dirty="0"/>
              <a:t>Suck</a:t>
            </a:r>
          </a:p>
        </p:txBody>
      </p: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0" name="Google Shape;198;p11">
            <a:extLst>
              <a:ext uri="{FF2B5EF4-FFF2-40B4-BE49-F238E27FC236}">
                <a16:creationId xmlns:a16="http://schemas.microsoft.com/office/drawing/2014/main" id="{C4411751-2B81-444E-8FBF-16951E11B38B}"/>
              </a:ext>
            </a:extLst>
          </p:cNvPr>
          <p:cNvSpPr txBox="1"/>
          <p:nvPr/>
        </p:nvSpPr>
        <p:spPr>
          <a:xfrm>
            <a:off x="9185504"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Action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Uniform (all actions are equal cost)</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54790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9079508"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Path cost: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Sum of all action costs along a path</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36536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99" name="Rectangle 98">
            <a:extLst>
              <a:ext uri="{FF2B5EF4-FFF2-40B4-BE49-F238E27FC236}">
                <a16:creationId xmlns:a16="http://schemas.microsoft.com/office/drawing/2014/main" id="{ACEBCF24-11DA-F643-B1CC-8FCDE518F009}"/>
              </a:ext>
            </a:extLst>
          </p:cNvPr>
          <p:cNvSpPr/>
          <p:nvPr/>
        </p:nvSpPr>
        <p:spPr>
          <a:xfrm>
            <a:off x="6253185" y="4372584"/>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16F1E7E-D9F3-5249-8448-8E57982BD608}"/>
              </a:ext>
            </a:extLst>
          </p:cNvPr>
          <p:cNvSpPr/>
          <p:nvPr/>
        </p:nvSpPr>
        <p:spPr>
          <a:xfrm>
            <a:off x="6272633" y="4372584"/>
            <a:ext cx="892969" cy="307777"/>
          </a:xfrm>
          <a:prstGeom prst="rect">
            <a:avLst/>
          </a:prstGeom>
        </p:spPr>
        <p:txBody>
          <a:bodyPr wrap="square">
            <a:spAutoFit/>
          </a:bodyPr>
          <a:lstStyle/>
          <a:p>
            <a:r>
              <a:rPr lang="en-US" b="1" dirty="0">
                <a:solidFill>
                  <a:schemeClr val="bg1"/>
                </a:solidFill>
              </a:rPr>
              <a:t>Suck</a:t>
            </a:r>
          </a:p>
        </p:txBody>
      </p:sp>
      <p:sp>
        <p:nvSpPr>
          <p:cNvPr id="98" name="Rectangle 97">
            <a:extLst>
              <a:ext uri="{FF2B5EF4-FFF2-40B4-BE49-F238E27FC236}">
                <a16:creationId xmlns:a16="http://schemas.microsoft.com/office/drawing/2014/main" id="{28FAE987-4CFD-F342-92FD-C42E2AC4331B}"/>
              </a:ext>
            </a:extLst>
          </p:cNvPr>
          <p:cNvSpPr/>
          <p:nvPr/>
        </p:nvSpPr>
        <p:spPr>
          <a:xfrm>
            <a:off x="8222785" y="3484900"/>
            <a:ext cx="784237" cy="505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9C2DF0AA-2038-2340-A014-8E37C722DC52}"/>
              </a:ext>
            </a:extLst>
          </p:cNvPr>
          <p:cNvSpPr/>
          <p:nvPr/>
        </p:nvSpPr>
        <p:spPr>
          <a:xfrm>
            <a:off x="9079508" y="2206690"/>
            <a:ext cx="653540" cy="322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7C48230-F5CA-D946-99F3-718E88E7566D}"/>
              </a:ext>
            </a:extLst>
          </p:cNvPr>
          <p:cNvSpPr/>
          <p:nvPr/>
        </p:nvSpPr>
        <p:spPr>
          <a:xfrm>
            <a:off x="5672151" y="1118578"/>
            <a:ext cx="927826" cy="50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Google Shape;195;p11"/>
          <p:cNvSpPr txBox="1">
            <a:spLocks noGrp="1"/>
          </p:cNvSpPr>
          <p:nvPr>
            <p:ph type="title"/>
          </p:nvPr>
        </p:nvSpPr>
        <p:spPr>
          <a:xfrm>
            <a:off x="399673" y="365125"/>
            <a:ext cx="4033649"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Vacuum World</a:t>
            </a:r>
            <a:endParaRPr dirty="0"/>
          </a:p>
        </p:txBody>
      </p:sp>
      <p:grpSp>
        <p:nvGrpSpPr>
          <p:cNvPr id="44" name="Group 43">
            <a:extLst>
              <a:ext uri="{FF2B5EF4-FFF2-40B4-BE49-F238E27FC236}">
                <a16:creationId xmlns:a16="http://schemas.microsoft.com/office/drawing/2014/main" id="{7E638C1D-08CF-1248-BDA8-9FDB8232F6F6}"/>
              </a:ext>
            </a:extLst>
          </p:cNvPr>
          <p:cNvGrpSpPr/>
          <p:nvPr/>
        </p:nvGrpSpPr>
        <p:grpSpPr>
          <a:xfrm>
            <a:off x="3497673" y="1137177"/>
            <a:ext cx="2093842" cy="1007166"/>
            <a:chOff x="4715050" y="365125"/>
            <a:chExt cx="2093842" cy="1007166"/>
          </a:xfrm>
        </p:grpSpPr>
        <p:sp>
          <p:nvSpPr>
            <p:cNvPr id="11" name="Rectangle 10">
              <a:extLst>
                <a:ext uri="{FF2B5EF4-FFF2-40B4-BE49-F238E27FC236}">
                  <a16:creationId xmlns:a16="http://schemas.microsoft.com/office/drawing/2014/main" id="{0AF0F8C6-E57D-214C-A32D-350BE6E87FF0}"/>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DEDC58-FBF5-DF4B-8922-EDC878A2C2B3}"/>
                </a:ext>
              </a:extLst>
            </p:cNvPr>
            <p:cNvSpPr/>
            <p:nvPr/>
          </p:nvSpPr>
          <p:spPr>
            <a:xfrm>
              <a:off x="5761971" y="365125"/>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B97D7E-C65B-CA41-ADB0-1BE139D88014}"/>
                </a:ext>
              </a:extLst>
            </p:cNvPr>
            <p:cNvPicPr>
              <a:picLocks noChangeAspect="1"/>
            </p:cNvPicPr>
            <p:nvPr/>
          </p:nvPicPr>
          <p:blipFill>
            <a:blip r:embed="rId5"/>
            <a:stretch>
              <a:fillRect/>
            </a:stretch>
          </p:blipFill>
          <p:spPr>
            <a:xfrm>
              <a:off x="4798278" y="409875"/>
              <a:ext cx="880466" cy="880466"/>
            </a:xfrm>
            <a:prstGeom prst="rect">
              <a:avLst/>
            </a:prstGeom>
          </p:spPr>
        </p:pic>
      </p:grpSp>
      <p:grpSp>
        <p:nvGrpSpPr>
          <p:cNvPr id="7" name="Group 6">
            <a:extLst>
              <a:ext uri="{FF2B5EF4-FFF2-40B4-BE49-F238E27FC236}">
                <a16:creationId xmlns:a16="http://schemas.microsoft.com/office/drawing/2014/main" id="{F5D504E1-E734-C041-B548-1DEE02B7ABF3}"/>
              </a:ext>
            </a:extLst>
          </p:cNvPr>
          <p:cNvGrpSpPr/>
          <p:nvPr/>
        </p:nvGrpSpPr>
        <p:grpSpPr>
          <a:xfrm>
            <a:off x="9098956" y="2996227"/>
            <a:ext cx="2093842" cy="1007166"/>
            <a:chOff x="8460808" y="365124"/>
            <a:chExt cx="2093842" cy="1007166"/>
          </a:xfrm>
        </p:grpSpPr>
        <p:sp>
          <p:nvSpPr>
            <p:cNvPr id="19" name="Rectangle 18">
              <a:extLst>
                <a:ext uri="{FF2B5EF4-FFF2-40B4-BE49-F238E27FC236}">
                  <a16:creationId xmlns:a16="http://schemas.microsoft.com/office/drawing/2014/main" id="{303C8651-7454-034A-8A19-0B849DDA7610}"/>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FB4D0-A523-8D49-BF9E-3A0C5646C45F}"/>
                </a:ext>
              </a:extLst>
            </p:cNvPr>
            <p:cNvSpPr/>
            <p:nvPr/>
          </p:nvSpPr>
          <p:spPr>
            <a:xfrm>
              <a:off x="9507729" y="365124"/>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F7716E6D-E8CD-DD4C-9519-BC122592FAD1}"/>
                </a:ext>
              </a:extLst>
            </p:cNvPr>
            <p:cNvPicPr>
              <a:picLocks noChangeAspect="1"/>
            </p:cNvPicPr>
            <p:nvPr/>
          </p:nvPicPr>
          <p:blipFill>
            <a:blip r:embed="rId5"/>
            <a:stretch>
              <a:fillRect/>
            </a:stretch>
          </p:blipFill>
          <p:spPr>
            <a:xfrm>
              <a:off x="9582251" y="375061"/>
              <a:ext cx="880466" cy="880466"/>
            </a:xfrm>
            <a:prstGeom prst="rect">
              <a:avLst/>
            </a:prstGeom>
          </p:spPr>
        </p:pic>
      </p:grpSp>
      <p:grpSp>
        <p:nvGrpSpPr>
          <p:cNvPr id="9" name="Group 8">
            <a:extLst>
              <a:ext uri="{FF2B5EF4-FFF2-40B4-BE49-F238E27FC236}">
                <a16:creationId xmlns:a16="http://schemas.microsoft.com/office/drawing/2014/main" id="{920121C3-26DA-0E44-A1A8-65B72FDFAC55}"/>
              </a:ext>
            </a:extLst>
          </p:cNvPr>
          <p:cNvGrpSpPr/>
          <p:nvPr/>
        </p:nvGrpSpPr>
        <p:grpSpPr>
          <a:xfrm>
            <a:off x="0" y="2221774"/>
            <a:ext cx="4328407" cy="1803993"/>
            <a:chOff x="2610691" y="1459765"/>
            <a:chExt cx="4328407" cy="1803993"/>
          </a:xfrm>
        </p:grpSpPr>
        <p:cxnSp>
          <p:nvCxnSpPr>
            <p:cNvPr id="14" name="Straight Arrow Connector 13">
              <a:extLst>
                <a:ext uri="{FF2B5EF4-FFF2-40B4-BE49-F238E27FC236}">
                  <a16:creationId xmlns:a16="http://schemas.microsoft.com/office/drawing/2014/main" id="{C5EFB767-8997-604D-B859-4A0F913D91CE}"/>
                </a:ext>
              </a:extLst>
            </p:cNvPr>
            <p:cNvCxnSpPr>
              <a:cxnSpLocks/>
            </p:cNvCxnSpPr>
            <p:nvPr/>
          </p:nvCxnSpPr>
          <p:spPr>
            <a:xfrm flipH="1">
              <a:off x="4704533" y="1485233"/>
              <a:ext cx="2234565" cy="69374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D65245A-C873-A540-83B9-BB2D481EF5F2}"/>
                </a:ext>
              </a:extLst>
            </p:cNvPr>
            <p:cNvSpPr/>
            <p:nvPr/>
          </p:nvSpPr>
          <p:spPr>
            <a:xfrm>
              <a:off x="2610691" y="2256593"/>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C2A5166-672C-FA40-86C8-367B8D4A4F23}"/>
                </a:ext>
              </a:extLst>
            </p:cNvPr>
            <p:cNvSpPr/>
            <p:nvPr/>
          </p:nvSpPr>
          <p:spPr>
            <a:xfrm>
              <a:off x="3657612" y="2256592"/>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D0FA9F7-E0A7-F244-93F4-45E049C2479B}"/>
                </a:ext>
              </a:extLst>
            </p:cNvPr>
            <p:cNvPicPr>
              <a:picLocks noChangeAspect="1"/>
            </p:cNvPicPr>
            <p:nvPr/>
          </p:nvPicPr>
          <p:blipFill>
            <a:blip r:embed="rId5"/>
            <a:stretch>
              <a:fillRect/>
            </a:stretch>
          </p:blipFill>
          <p:spPr>
            <a:xfrm>
              <a:off x="2694749" y="2297568"/>
              <a:ext cx="880466" cy="880466"/>
            </a:xfrm>
            <a:prstGeom prst="rect">
              <a:avLst/>
            </a:prstGeom>
          </p:spPr>
        </p:pic>
        <p:sp>
          <p:nvSpPr>
            <p:cNvPr id="8" name="Rectangle 7">
              <a:extLst>
                <a:ext uri="{FF2B5EF4-FFF2-40B4-BE49-F238E27FC236}">
                  <a16:creationId xmlns:a16="http://schemas.microsoft.com/office/drawing/2014/main" id="{32EB0D8E-E83B-344E-866A-E94D930F5C0E}"/>
                </a:ext>
              </a:extLst>
            </p:cNvPr>
            <p:cNvSpPr/>
            <p:nvPr/>
          </p:nvSpPr>
          <p:spPr>
            <a:xfrm>
              <a:off x="4810766" y="1459765"/>
              <a:ext cx="583814" cy="307777"/>
            </a:xfrm>
            <a:prstGeom prst="rect">
              <a:avLst/>
            </a:prstGeom>
          </p:spPr>
          <p:txBody>
            <a:bodyPr wrap="none">
              <a:spAutoFit/>
            </a:bodyPr>
            <a:lstStyle/>
            <a:p>
              <a:r>
                <a:rPr lang="en-US" dirty="0"/>
                <a:t>Suck</a:t>
              </a:r>
            </a:p>
          </p:txBody>
        </p:sp>
      </p:grpSp>
      <p:grpSp>
        <p:nvGrpSpPr>
          <p:cNvPr id="10" name="Group 9">
            <a:extLst>
              <a:ext uri="{FF2B5EF4-FFF2-40B4-BE49-F238E27FC236}">
                <a16:creationId xmlns:a16="http://schemas.microsoft.com/office/drawing/2014/main" id="{6486F535-2479-494F-9AE0-8B0CF81C7749}"/>
              </a:ext>
            </a:extLst>
          </p:cNvPr>
          <p:cNvGrpSpPr/>
          <p:nvPr/>
        </p:nvGrpSpPr>
        <p:grpSpPr>
          <a:xfrm>
            <a:off x="2200075" y="3018600"/>
            <a:ext cx="2936427" cy="1007166"/>
            <a:chOff x="4929521" y="2261747"/>
            <a:chExt cx="2936427" cy="1007166"/>
          </a:xfrm>
        </p:grpSpPr>
        <p:cxnSp>
          <p:nvCxnSpPr>
            <p:cNvPr id="29" name="Straight Arrow Connector 28">
              <a:extLst>
                <a:ext uri="{FF2B5EF4-FFF2-40B4-BE49-F238E27FC236}">
                  <a16:creationId xmlns:a16="http://schemas.microsoft.com/office/drawing/2014/main" id="{4071AB78-E586-DC45-984A-B75932C80C0C}"/>
                </a:ext>
              </a:extLst>
            </p:cNvPr>
            <p:cNvCxnSpPr>
              <a:cxnSpLocks/>
            </p:cNvCxnSpPr>
            <p:nvPr/>
          </p:nvCxnSpPr>
          <p:spPr>
            <a:xfrm>
              <a:off x="4929521" y="238204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3AB3AFA-22B8-B843-9415-7E1F2CB3CB24}"/>
                </a:ext>
              </a:extLst>
            </p:cNvPr>
            <p:cNvGrpSpPr/>
            <p:nvPr/>
          </p:nvGrpSpPr>
          <p:grpSpPr>
            <a:xfrm>
              <a:off x="4988096" y="2261747"/>
              <a:ext cx="2877852" cy="1007166"/>
              <a:chOff x="7676798" y="365124"/>
              <a:chExt cx="2877852" cy="1007166"/>
            </a:xfrm>
          </p:grpSpPr>
          <p:sp>
            <p:nvSpPr>
              <p:cNvPr id="31" name="TextBox 30">
                <a:extLst>
                  <a:ext uri="{FF2B5EF4-FFF2-40B4-BE49-F238E27FC236}">
                    <a16:creationId xmlns:a16="http://schemas.microsoft.com/office/drawing/2014/main" id="{BDC95700-F225-0F4E-AF67-E6DFB80C5329}"/>
                  </a:ext>
                </a:extLst>
              </p:cNvPr>
              <p:cNvSpPr txBox="1"/>
              <p:nvPr/>
            </p:nvSpPr>
            <p:spPr>
              <a:xfrm>
                <a:off x="7676798" y="525043"/>
                <a:ext cx="603050" cy="307777"/>
              </a:xfrm>
              <a:prstGeom prst="rect">
                <a:avLst/>
              </a:prstGeom>
              <a:noFill/>
            </p:spPr>
            <p:txBody>
              <a:bodyPr wrap="none" rtlCol="0">
                <a:spAutoFit/>
              </a:bodyPr>
              <a:lstStyle/>
              <a:p>
                <a:r>
                  <a:rPr lang="en-US" dirty="0"/>
                  <a:t>Right</a:t>
                </a:r>
              </a:p>
            </p:txBody>
          </p:sp>
          <p:sp>
            <p:nvSpPr>
              <p:cNvPr id="32" name="Rectangle 31">
                <a:extLst>
                  <a:ext uri="{FF2B5EF4-FFF2-40B4-BE49-F238E27FC236}">
                    <a16:creationId xmlns:a16="http://schemas.microsoft.com/office/drawing/2014/main" id="{E3AD6762-096B-854C-BCC9-985F76758C0E}"/>
                  </a:ext>
                </a:extLst>
              </p:cNvPr>
              <p:cNvSpPr/>
              <p:nvPr/>
            </p:nvSpPr>
            <p:spPr>
              <a:xfrm>
                <a:off x="8460808"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6990BBE-8F59-C44C-ADE4-9A32C9568A9D}"/>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EA1CA449-0F5F-8949-AEFE-FF2B8625E08C}"/>
                  </a:ext>
                </a:extLst>
              </p:cNvPr>
              <p:cNvPicPr>
                <a:picLocks noChangeAspect="1"/>
              </p:cNvPicPr>
              <p:nvPr/>
            </p:nvPicPr>
            <p:blipFill>
              <a:blip r:embed="rId5"/>
              <a:stretch>
                <a:fillRect/>
              </a:stretch>
            </p:blipFill>
            <p:spPr>
              <a:xfrm>
                <a:off x="9609683" y="375061"/>
                <a:ext cx="880466" cy="880466"/>
              </a:xfrm>
              <a:prstGeom prst="rect">
                <a:avLst/>
              </a:prstGeom>
            </p:spPr>
          </p:pic>
        </p:grpSp>
      </p:grpSp>
      <p:grpSp>
        <p:nvGrpSpPr>
          <p:cNvPr id="41" name="Group 40">
            <a:extLst>
              <a:ext uri="{FF2B5EF4-FFF2-40B4-BE49-F238E27FC236}">
                <a16:creationId xmlns:a16="http://schemas.microsoft.com/office/drawing/2014/main" id="{F8360409-7AA8-514A-A93D-545228C8A4AC}"/>
              </a:ext>
            </a:extLst>
          </p:cNvPr>
          <p:cNvGrpSpPr/>
          <p:nvPr/>
        </p:nvGrpSpPr>
        <p:grpSpPr>
          <a:xfrm>
            <a:off x="2198432" y="3712340"/>
            <a:ext cx="712697" cy="362036"/>
            <a:chOff x="2455689" y="2859953"/>
            <a:chExt cx="712697" cy="362036"/>
          </a:xfrm>
        </p:grpSpPr>
        <p:cxnSp>
          <p:nvCxnSpPr>
            <p:cNvPr id="40" name="Straight Arrow Connector 39">
              <a:extLst>
                <a:ext uri="{FF2B5EF4-FFF2-40B4-BE49-F238E27FC236}">
                  <a16:creationId xmlns:a16="http://schemas.microsoft.com/office/drawing/2014/main" id="{B48A5155-1AC4-ED4B-8455-879892DA3048}"/>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95B851E-314E-B04A-AC39-E1629FAB5AC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42" name="Group 41">
            <a:extLst>
              <a:ext uri="{FF2B5EF4-FFF2-40B4-BE49-F238E27FC236}">
                <a16:creationId xmlns:a16="http://schemas.microsoft.com/office/drawing/2014/main" id="{6FE509B2-C18A-DB4B-BD97-E1BC704EE53C}"/>
              </a:ext>
            </a:extLst>
          </p:cNvPr>
          <p:cNvGrpSpPr/>
          <p:nvPr/>
        </p:nvGrpSpPr>
        <p:grpSpPr>
          <a:xfrm>
            <a:off x="5730830" y="1274760"/>
            <a:ext cx="768290" cy="347401"/>
            <a:chOff x="6187964" y="2477192"/>
            <a:chExt cx="768290" cy="347402"/>
          </a:xfrm>
        </p:grpSpPr>
        <p:cxnSp>
          <p:nvCxnSpPr>
            <p:cNvPr id="45" name="Straight Arrow Connector 44">
              <a:extLst>
                <a:ext uri="{FF2B5EF4-FFF2-40B4-BE49-F238E27FC236}">
                  <a16:creationId xmlns:a16="http://schemas.microsoft.com/office/drawing/2014/main" id="{D3E45016-9242-E649-BA12-5DA251B92FE4}"/>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70D1A6F-CFEB-2E4F-B606-827C65EEF5EF}"/>
                </a:ext>
              </a:extLst>
            </p:cNvPr>
            <p:cNvSpPr txBox="1"/>
            <p:nvPr/>
          </p:nvSpPr>
          <p:spPr>
            <a:xfrm>
              <a:off x="6246539" y="2516816"/>
              <a:ext cx="641522" cy="307778"/>
            </a:xfrm>
            <a:prstGeom prst="rect">
              <a:avLst/>
            </a:prstGeom>
            <a:noFill/>
          </p:spPr>
          <p:txBody>
            <a:bodyPr wrap="none" rtlCol="0">
              <a:spAutoFit/>
            </a:bodyPr>
            <a:lstStyle/>
            <a:p>
              <a:r>
                <a:rPr lang="en-US" b="1" dirty="0">
                  <a:solidFill>
                    <a:schemeClr val="bg1"/>
                  </a:solidFill>
                </a:rPr>
                <a:t>Right</a:t>
              </a:r>
            </a:p>
          </p:txBody>
        </p:sp>
      </p:grpSp>
      <p:grpSp>
        <p:nvGrpSpPr>
          <p:cNvPr id="49" name="Group 48">
            <a:extLst>
              <a:ext uri="{FF2B5EF4-FFF2-40B4-BE49-F238E27FC236}">
                <a16:creationId xmlns:a16="http://schemas.microsoft.com/office/drawing/2014/main" id="{70FC15F7-7F8B-E447-A0A4-E64AFF5B52D3}"/>
              </a:ext>
            </a:extLst>
          </p:cNvPr>
          <p:cNvGrpSpPr/>
          <p:nvPr/>
        </p:nvGrpSpPr>
        <p:grpSpPr>
          <a:xfrm>
            <a:off x="5730830" y="1769090"/>
            <a:ext cx="712697" cy="362036"/>
            <a:chOff x="2455689" y="2859953"/>
            <a:chExt cx="712697" cy="362036"/>
          </a:xfrm>
        </p:grpSpPr>
        <p:cxnSp>
          <p:nvCxnSpPr>
            <p:cNvPr id="50" name="Straight Arrow Connector 49">
              <a:extLst>
                <a:ext uri="{FF2B5EF4-FFF2-40B4-BE49-F238E27FC236}">
                  <a16:creationId xmlns:a16="http://schemas.microsoft.com/office/drawing/2014/main" id="{E5CDF63B-8CC5-FD41-BAD2-2560B335ED5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CA277DA-4CB6-0447-B5DA-3C08CCD0D8A1}"/>
                </a:ext>
              </a:extLst>
            </p:cNvPr>
            <p:cNvSpPr/>
            <p:nvPr/>
          </p:nvSpPr>
          <p:spPr>
            <a:xfrm>
              <a:off x="2584096" y="2914212"/>
              <a:ext cx="482824" cy="307777"/>
            </a:xfrm>
            <a:prstGeom prst="rect">
              <a:avLst/>
            </a:prstGeom>
          </p:spPr>
          <p:txBody>
            <a:bodyPr wrap="none">
              <a:spAutoFit/>
            </a:bodyPr>
            <a:lstStyle/>
            <a:p>
              <a:r>
                <a:rPr lang="en-US" dirty="0"/>
                <a:t>Left</a:t>
              </a:r>
            </a:p>
          </p:txBody>
        </p:sp>
      </p:grpSp>
      <p:grpSp>
        <p:nvGrpSpPr>
          <p:cNvPr id="52" name="Group 51">
            <a:extLst>
              <a:ext uri="{FF2B5EF4-FFF2-40B4-BE49-F238E27FC236}">
                <a16:creationId xmlns:a16="http://schemas.microsoft.com/office/drawing/2014/main" id="{4C0BEC34-0471-6F44-B288-0AB0E18C9BE4}"/>
              </a:ext>
            </a:extLst>
          </p:cNvPr>
          <p:cNvGrpSpPr/>
          <p:nvPr/>
        </p:nvGrpSpPr>
        <p:grpSpPr>
          <a:xfrm>
            <a:off x="6711249" y="1118577"/>
            <a:ext cx="2093842" cy="1007166"/>
            <a:chOff x="8460808" y="365124"/>
            <a:chExt cx="2093842" cy="1007166"/>
          </a:xfrm>
        </p:grpSpPr>
        <p:sp>
          <p:nvSpPr>
            <p:cNvPr id="53" name="Rectangle 52">
              <a:extLst>
                <a:ext uri="{FF2B5EF4-FFF2-40B4-BE49-F238E27FC236}">
                  <a16:creationId xmlns:a16="http://schemas.microsoft.com/office/drawing/2014/main" id="{881A9E05-0D11-874B-A2EB-024A85443CE3}"/>
                </a:ext>
              </a:extLst>
            </p:cNvPr>
            <p:cNvSpPr/>
            <p:nvPr/>
          </p:nvSpPr>
          <p:spPr>
            <a:xfrm>
              <a:off x="8460808" y="365125"/>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4A7154D-1A39-274C-9295-28EBD91B37B6}"/>
                </a:ext>
              </a:extLst>
            </p:cNvPr>
            <p:cNvSpPr/>
            <p:nvPr/>
          </p:nvSpPr>
          <p:spPr>
            <a:xfrm>
              <a:off x="9507729" y="365124"/>
              <a:ext cx="1046921" cy="1007165"/>
            </a:xfrm>
            <a:prstGeom prst="rect">
              <a:avLst/>
            </a:prstGeom>
            <a:blipFill>
              <a:blip r:embed="rId4"/>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778452C0-8C6C-F944-A116-9B9C4EF19733}"/>
                </a:ext>
              </a:extLst>
            </p:cNvPr>
            <p:cNvPicPr>
              <a:picLocks noChangeAspect="1"/>
            </p:cNvPicPr>
            <p:nvPr/>
          </p:nvPicPr>
          <p:blipFill>
            <a:blip r:embed="rId5"/>
            <a:stretch>
              <a:fillRect/>
            </a:stretch>
          </p:blipFill>
          <p:spPr>
            <a:xfrm>
              <a:off x="9609683" y="375061"/>
              <a:ext cx="880466" cy="880466"/>
            </a:xfrm>
            <a:prstGeom prst="rect">
              <a:avLst/>
            </a:prstGeom>
          </p:spPr>
        </p:pic>
      </p:grpSp>
      <p:grpSp>
        <p:nvGrpSpPr>
          <p:cNvPr id="57" name="Group 56">
            <a:extLst>
              <a:ext uri="{FF2B5EF4-FFF2-40B4-BE49-F238E27FC236}">
                <a16:creationId xmlns:a16="http://schemas.microsoft.com/office/drawing/2014/main" id="{BDE70CCE-A3AE-D94B-AF94-7875B280ED3A}"/>
              </a:ext>
            </a:extLst>
          </p:cNvPr>
          <p:cNvGrpSpPr/>
          <p:nvPr/>
        </p:nvGrpSpPr>
        <p:grpSpPr>
          <a:xfrm>
            <a:off x="6056296" y="3023271"/>
            <a:ext cx="2093842" cy="1007166"/>
            <a:chOff x="4715050" y="365125"/>
            <a:chExt cx="2093842" cy="1007166"/>
          </a:xfrm>
        </p:grpSpPr>
        <p:sp>
          <p:nvSpPr>
            <p:cNvPr id="58" name="Rectangle 57">
              <a:extLst>
                <a:ext uri="{FF2B5EF4-FFF2-40B4-BE49-F238E27FC236}">
                  <a16:creationId xmlns:a16="http://schemas.microsoft.com/office/drawing/2014/main" id="{A42CDD69-E54C-914B-8AE2-4A4A058B81F2}"/>
                </a:ext>
              </a:extLst>
            </p:cNvPr>
            <p:cNvSpPr/>
            <p:nvPr/>
          </p:nvSpPr>
          <p:spPr>
            <a:xfrm>
              <a:off x="4715050" y="365126"/>
              <a:ext cx="1046921" cy="1007165"/>
            </a:xfrm>
            <a:prstGeom prst="rect">
              <a:avLst/>
            </a:prstGeom>
            <a:blipFill>
              <a:blip r:embed="rId3"/>
              <a:stretch>
                <a:fillRect/>
              </a:stretch>
            </a:blip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2892678-8C2E-DF46-BE2C-410150DA86AB}"/>
                </a:ext>
              </a:extLst>
            </p:cNvPr>
            <p:cNvSpPr/>
            <p:nvPr/>
          </p:nvSpPr>
          <p:spPr>
            <a:xfrm>
              <a:off x="5761971" y="365125"/>
              <a:ext cx="1046921" cy="1007165"/>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Picture 59">
              <a:extLst>
                <a:ext uri="{FF2B5EF4-FFF2-40B4-BE49-F238E27FC236}">
                  <a16:creationId xmlns:a16="http://schemas.microsoft.com/office/drawing/2014/main" id="{5172163E-BE0B-144B-8F7C-948B074492F2}"/>
                </a:ext>
              </a:extLst>
            </p:cNvPr>
            <p:cNvPicPr>
              <a:picLocks noChangeAspect="1"/>
            </p:cNvPicPr>
            <p:nvPr/>
          </p:nvPicPr>
          <p:blipFill>
            <a:blip r:embed="rId5"/>
            <a:stretch>
              <a:fillRect/>
            </a:stretch>
          </p:blipFill>
          <p:spPr>
            <a:xfrm>
              <a:off x="4798278" y="409875"/>
              <a:ext cx="880466" cy="880466"/>
            </a:xfrm>
            <a:prstGeom prst="rect">
              <a:avLst/>
            </a:prstGeom>
          </p:spPr>
        </p:pic>
      </p:grpSp>
      <p:cxnSp>
        <p:nvCxnSpPr>
          <p:cNvPr id="61" name="Straight Arrow Connector 60">
            <a:extLst>
              <a:ext uri="{FF2B5EF4-FFF2-40B4-BE49-F238E27FC236}">
                <a16:creationId xmlns:a16="http://schemas.microsoft.com/office/drawing/2014/main" id="{D563F64B-BE11-6E4F-B85D-C8F236594238}"/>
              </a:ext>
            </a:extLst>
          </p:cNvPr>
          <p:cNvCxnSpPr>
            <a:cxnSpLocks/>
          </p:cNvCxnSpPr>
          <p:nvPr/>
        </p:nvCxnSpPr>
        <p:spPr>
          <a:xfrm>
            <a:off x="7972343" y="2217566"/>
            <a:ext cx="2483708" cy="68356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6811F636-9A6A-1C40-9381-AFF2BAF20D85}"/>
              </a:ext>
            </a:extLst>
          </p:cNvPr>
          <p:cNvSpPr/>
          <p:nvPr/>
        </p:nvSpPr>
        <p:spPr>
          <a:xfrm>
            <a:off x="9098956" y="2206690"/>
            <a:ext cx="892969" cy="307777"/>
          </a:xfrm>
          <a:prstGeom prst="rect">
            <a:avLst/>
          </a:prstGeom>
        </p:spPr>
        <p:txBody>
          <a:bodyPr wrap="square">
            <a:spAutoFit/>
          </a:bodyPr>
          <a:lstStyle/>
          <a:p>
            <a:r>
              <a:rPr lang="en-US" b="1" dirty="0">
                <a:solidFill>
                  <a:schemeClr val="bg1"/>
                </a:solidFill>
              </a:rPr>
              <a:t>Suck</a:t>
            </a:r>
          </a:p>
        </p:txBody>
      </p:sp>
      <p:grpSp>
        <p:nvGrpSpPr>
          <p:cNvPr id="65" name="Group 64">
            <a:extLst>
              <a:ext uri="{FF2B5EF4-FFF2-40B4-BE49-F238E27FC236}">
                <a16:creationId xmlns:a16="http://schemas.microsoft.com/office/drawing/2014/main" id="{019AE13D-E14E-FF4E-8B6C-3004EAA9023D}"/>
              </a:ext>
            </a:extLst>
          </p:cNvPr>
          <p:cNvGrpSpPr/>
          <p:nvPr/>
        </p:nvGrpSpPr>
        <p:grpSpPr>
          <a:xfrm>
            <a:off x="8256144" y="3138895"/>
            <a:ext cx="768290" cy="347401"/>
            <a:chOff x="6187964" y="2477192"/>
            <a:chExt cx="768290" cy="347401"/>
          </a:xfrm>
        </p:grpSpPr>
        <p:cxnSp>
          <p:nvCxnSpPr>
            <p:cNvPr id="66" name="Straight Arrow Connector 65">
              <a:extLst>
                <a:ext uri="{FF2B5EF4-FFF2-40B4-BE49-F238E27FC236}">
                  <a16:creationId xmlns:a16="http://schemas.microsoft.com/office/drawing/2014/main" id="{0D4636C0-7CB8-6943-881E-597747F916AD}"/>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34CADB-34B1-CC46-B30E-CFA5C0CFEC13}"/>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68" name="Group 67">
            <a:extLst>
              <a:ext uri="{FF2B5EF4-FFF2-40B4-BE49-F238E27FC236}">
                <a16:creationId xmlns:a16="http://schemas.microsoft.com/office/drawing/2014/main" id="{F262CDF4-4CD6-C548-8A32-7C92061FC26E}"/>
              </a:ext>
            </a:extLst>
          </p:cNvPr>
          <p:cNvGrpSpPr/>
          <p:nvPr/>
        </p:nvGrpSpPr>
        <p:grpSpPr>
          <a:xfrm>
            <a:off x="8256144" y="3633226"/>
            <a:ext cx="712697" cy="362036"/>
            <a:chOff x="2455689" y="2859953"/>
            <a:chExt cx="712697" cy="362036"/>
          </a:xfrm>
        </p:grpSpPr>
        <p:cxnSp>
          <p:nvCxnSpPr>
            <p:cNvPr id="69" name="Straight Arrow Connector 68">
              <a:extLst>
                <a:ext uri="{FF2B5EF4-FFF2-40B4-BE49-F238E27FC236}">
                  <a16:creationId xmlns:a16="http://schemas.microsoft.com/office/drawing/2014/main" id="{D576842B-33B8-1445-AB22-1EB86467DB9A}"/>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176CC0B-59B1-E646-BBE1-FFADED98C09E}"/>
                </a:ext>
              </a:extLst>
            </p:cNvPr>
            <p:cNvSpPr/>
            <p:nvPr/>
          </p:nvSpPr>
          <p:spPr>
            <a:xfrm>
              <a:off x="2584096" y="2914212"/>
              <a:ext cx="511679" cy="307777"/>
            </a:xfrm>
            <a:prstGeom prst="rect">
              <a:avLst/>
            </a:prstGeom>
          </p:spPr>
          <p:txBody>
            <a:bodyPr wrap="none">
              <a:spAutoFit/>
            </a:bodyPr>
            <a:lstStyle/>
            <a:p>
              <a:r>
                <a:rPr lang="en-US" b="1" dirty="0">
                  <a:solidFill>
                    <a:schemeClr val="bg1"/>
                  </a:solidFill>
                </a:rPr>
                <a:t>Left</a:t>
              </a:r>
            </a:p>
          </p:txBody>
        </p:sp>
      </p:grpSp>
      <p:grpSp>
        <p:nvGrpSpPr>
          <p:cNvPr id="71" name="Group 70">
            <a:extLst>
              <a:ext uri="{FF2B5EF4-FFF2-40B4-BE49-F238E27FC236}">
                <a16:creationId xmlns:a16="http://schemas.microsoft.com/office/drawing/2014/main" id="{53E6E9EE-74EC-CA47-B11E-049C986D1957}"/>
              </a:ext>
            </a:extLst>
          </p:cNvPr>
          <p:cNvGrpSpPr/>
          <p:nvPr/>
        </p:nvGrpSpPr>
        <p:grpSpPr>
          <a:xfrm>
            <a:off x="3414446" y="5025643"/>
            <a:ext cx="2093842" cy="1007166"/>
            <a:chOff x="4715050" y="365125"/>
            <a:chExt cx="2093842" cy="1007166"/>
          </a:xfrm>
        </p:grpSpPr>
        <p:sp>
          <p:nvSpPr>
            <p:cNvPr id="72" name="Rectangle 71">
              <a:extLst>
                <a:ext uri="{FF2B5EF4-FFF2-40B4-BE49-F238E27FC236}">
                  <a16:creationId xmlns:a16="http://schemas.microsoft.com/office/drawing/2014/main" id="{5C8CCCCE-1ADF-B74F-B5D8-713C00A1A259}"/>
                </a:ext>
              </a:extLst>
            </p:cNvPr>
            <p:cNvSpPr/>
            <p:nvPr/>
          </p:nvSpPr>
          <p:spPr>
            <a:xfrm>
              <a:off x="4715050" y="365126"/>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C138E80-4420-DE40-B94A-44F318B64EA3}"/>
                </a:ext>
              </a:extLst>
            </p:cNvPr>
            <p:cNvSpPr/>
            <p:nvPr/>
          </p:nvSpPr>
          <p:spPr>
            <a:xfrm>
              <a:off x="5761971"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C5974E47-9EAE-5245-862D-DD1CFAF9441F}"/>
                </a:ext>
              </a:extLst>
            </p:cNvPr>
            <p:cNvPicPr>
              <a:picLocks noChangeAspect="1"/>
            </p:cNvPicPr>
            <p:nvPr/>
          </p:nvPicPr>
          <p:blipFill>
            <a:blip r:embed="rId5"/>
            <a:stretch>
              <a:fillRect/>
            </a:stretch>
          </p:blipFill>
          <p:spPr>
            <a:xfrm>
              <a:off x="5827385" y="416335"/>
              <a:ext cx="880466" cy="880466"/>
            </a:xfrm>
            <a:prstGeom prst="rect">
              <a:avLst/>
            </a:prstGeom>
          </p:spPr>
        </p:pic>
      </p:grpSp>
      <p:grpSp>
        <p:nvGrpSpPr>
          <p:cNvPr id="75" name="Group 74">
            <a:extLst>
              <a:ext uri="{FF2B5EF4-FFF2-40B4-BE49-F238E27FC236}">
                <a16:creationId xmlns:a16="http://schemas.microsoft.com/office/drawing/2014/main" id="{BE3AAB84-392A-5D44-836D-7CCA1041C18F}"/>
              </a:ext>
            </a:extLst>
          </p:cNvPr>
          <p:cNvGrpSpPr/>
          <p:nvPr/>
        </p:nvGrpSpPr>
        <p:grpSpPr>
          <a:xfrm>
            <a:off x="6628022" y="5007043"/>
            <a:ext cx="2093842" cy="1007166"/>
            <a:chOff x="8460808" y="365124"/>
            <a:chExt cx="2093842" cy="1007166"/>
          </a:xfrm>
        </p:grpSpPr>
        <p:sp>
          <p:nvSpPr>
            <p:cNvPr id="76" name="Rectangle 75">
              <a:extLst>
                <a:ext uri="{FF2B5EF4-FFF2-40B4-BE49-F238E27FC236}">
                  <a16:creationId xmlns:a16="http://schemas.microsoft.com/office/drawing/2014/main" id="{F0F5DB59-382E-2D4C-B96C-1859F31BEB11}"/>
                </a:ext>
              </a:extLst>
            </p:cNvPr>
            <p:cNvSpPr/>
            <p:nvPr/>
          </p:nvSpPr>
          <p:spPr>
            <a:xfrm>
              <a:off x="8460808" y="365125"/>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BD26BE06-464E-7340-AE2E-F3552D495982}"/>
                </a:ext>
              </a:extLst>
            </p:cNvPr>
            <p:cNvSpPr/>
            <p:nvPr/>
          </p:nvSpPr>
          <p:spPr>
            <a:xfrm>
              <a:off x="9507729" y="365124"/>
              <a:ext cx="1046921" cy="1007165"/>
            </a:xfrm>
            <a:prstGeom prst="rect">
              <a:avLst/>
            </a:prstGeom>
            <a:solidFill>
              <a:schemeClr val="lt1"/>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9F9E14A8-6ACE-8B4C-86B1-28DFAB8E201D}"/>
                </a:ext>
              </a:extLst>
            </p:cNvPr>
            <p:cNvPicPr>
              <a:picLocks noChangeAspect="1"/>
            </p:cNvPicPr>
            <p:nvPr/>
          </p:nvPicPr>
          <p:blipFill>
            <a:blip r:embed="rId5"/>
            <a:stretch>
              <a:fillRect/>
            </a:stretch>
          </p:blipFill>
          <p:spPr>
            <a:xfrm>
              <a:off x="8544035" y="434934"/>
              <a:ext cx="880466" cy="880466"/>
            </a:xfrm>
            <a:prstGeom prst="rect">
              <a:avLst/>
            </a:prstGeom>
          </p:spPr>
        </p:pic>
      </p:grpSp>
      <p:cxnSp>
        <p:nvCxnSpPr>
          <p:cNvPr id="79" name="Straight Arrow Connector 78">
            <a:extLst>
              <a:ext uri="{FF2B5EF4-FFF2-40B4-BE49-F238E27FC236}">
                <a16:creationId xmlns:a16="http://schemas.microsoft.com/office/drawing/2014/main" id="{3AC6BA0E-EFC2-F442-B33B-F3EB9A857A13}"/>
              </a:ext>
            </a:extLst>
          </p:cNvPr>
          <p:cNvCxnSpPr>
            <a:cxnSpLocks/>
          </p:cNvCxnSpPr>
          <p:nvPr/>
        </p:nvCxnSpPr>
        <p:spPr>
          <a:xfrm>
            <a:off x="4631768" y="4074376"/>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15A3918C-E5B5-9540-ABE7-702E242EE82B}"/>
              </a:ext>
            </a:extLst>
          </p:cNvPr>
          <p:cNvSpPr/>
          <p:nvPr/>
        </p:nvSpPr>
        <p:spPr>
          <a:xfrm>
            <a:off x="4191535" y="4372584"/>
            <a:ext cx="583814" cy="307777"/>
          </a:xfrm>
          <a:prstGeom prst="rect">
            <a:avLst/>
          </a:prstGeom>
        </p:spPr>
        <p:txBody>
          <a:bodyPr wrap="none">
            <a:spAutoFit/>
          </a:bodyPr>
          <a:lstStyle/>
          <a:p>
            <a:r>
              <a:rPr lang="en-US" dirty="0"/>
              <a:t>Suck</a:t>
            </a:r>
          </a:p>
        </p:txBody>
      </p:sp>
      <p:cxnSp>
        <p:nvCxnSpPr>
          <p:cNvPr id="83" name="Straight Arrow Connector 82">
            <a:extLst>
              <a:ext uri="{FF2B5EF4-FFF2-40B4-BE49-F238E27FC236}">
                <a16:creationId xmlns:a16="http://schemas.microsoft.com/office/drawing/2014/main" id="{15BFF67C-879C-5C41-B6EA-9EAE3131452F}"/>
              </a:ext>
            </a:extLst>
          </p:cNvPr>
          <p:cNvCxnSpPr>
            <a:cxnSpLocks/>
          </p:cNvCxnSpPr>
          <p:nvPr/>
        </p:nvCxnSpPr>
        <p:spPr>
          <a:xfrm>
            <a:off x="6711249" y="4100552"/>
            <a:ext cx="475710" cy="919411"/>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96658B49-F7CC-154E-A772-B9AE8581BB7D}"/>
              </a:ext>
            </a:extLst>
          </p:cNvPr>
          <p:cNvGrpSpPr/>
          <p:nvPr/>
        </p:nvGrpSpPr>
        <p:grpSpPr>
          <a:xfrm>
            <a:off x="5672151" y="5143842"/>
            <a:ext cx="768290" cy="347401"/>
            <a:chOff x="6187964" y="2477192"/>
            <a:chExt cx="768290" cy="347401"/>
          </a:xfrm>
        </p:grpSpPr>
        <p:cxnSp>
          <p:nvCxnSpPr>
            <p:cNvPr id="86" name="Straight Arrow Connector 85">
              <a:extLst>
                <a:ext uri="{FF2B5EF4-FFF2-40B4-BE49-F238E27FC236}">
                  <a16:creationId xmlns:a16="http://schemas.microsoft.com/office/drawing/2014/main" id="{76E4D5E5-8DDE-B149-96F4-4E7AB5CC698C}"/>
                </a:ext>
              </a:extLst>
            </p:cNvPr>
            <p:cNvCxnSpPr>
              <a:cxnSpLocks/>
            </p:cNvCxnSpPr>
            <p:nvPr/>
          </p:nvCxnSpPr>
          <p:spPr>
            <a:xfrm>
              <a:off x="6187964" y="2477192"/>
              <a:ext cx="768290" cy="1314"/>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7303323-1D7D-CF4B-B5BE-E2EDC5A98424}"/>
                </a:ext>
              </a:extLst>
            </p:cNvPr>
            <p:cNvSpPr txBox="1"/>
            <p:nvPr/>
          </p:nvSpPr>
          <p:spPr>
            <a:xfrm>
              <a:off x="6246539" y="2516816"/>
              <a:ext cx="603050" cy="307777"/>
            </a:xfrm>
            <a:prstGeom prst="rect">
              <a:avLst/>
            </a:prstGeom>
            <a:noFill/>
          </p:spPr>
          <p:txBody>
            <a:bodyPr wrap="none" rtlCol="0">
              <a:spAutoFit/>
            </a:bodyPr>
            <a:lstStyle/>
            <a:p>
              <a:r>
                <a:rPr lang="en-US" dirty="0"/>
                <a:t>Right</a:t>
              </a:r>
            </a:p>
          </p:txBody>
        </p:sp>
      </p:grpSp>
      <p:grpSp>
        <p:nvGrpSpPr>
          <p:cNvPr id="88" name="Group 87">
            <a:extLst>
              <a:ext uri="{FF2B5EF4-FFF2-40B4-BE49-F238E27FC236}">
                <a16:creationId xmlns:a16="http://schemas.microsoft.com/office/drawing/2014/main" id="{D2DEAE6E-7E83-7C44-8F8A-5DCECD793FC1}"/>
              </a:ext>
            </a:extLst>
          </p:cNvPr>
          <p:cNvGrpSpPr/>
          <p:nvPr/>
        </p:nvGrpSpPr>
        <p:grpSpPr>
          <a:xfrm>
            <a:off x="5672151" y="5638173"/>
            <a:ext cx="712697" cy="362036"/>
            <a:chOff x="2455689" y="2859953"/>
            <a:chExt cx="712697" cy="362036"/>
          </a:xfrm>
        </p:grpSpPr>
        <p:cxnSp>
          <p:nvCxnSpPr>
            <p:cNvPr id="89" name="Straight Arrow Connector 88">
              <a:extLst>
                <a:ext uri="{FF2B5EF4-FFF2-40B4-BE49-F238E27FC236}">
                  <a16:creationId xmlns:a16="http://schemas.microsoft.com/office/drawing/2014/main" id="{8F08ECE8-CCE7-6B48-9915-84D1223192F2}"/>
                </a:ext>
              </a:extLst>
            </p:cNvPr>
            <p:cNvCxnSpPr>
              <a:cxnSpLocks/>
            </p:cNvCxnSpPr>
            <p:nvPr/>
          </p:nvCxnSpPr>
          <p:spPr>
            <a:xfrm flipH="1">
              <a:off x="2455689" y="2859953"/>
              <a:ext cx="712697" cy="0"/>
            </a:xfrm>
            <a:prstGeom prst="straightConnector1">
              <a:avLst/>
            </a:prstGeom>
            <a:ln w="635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AF178473-14BD-B240-B3FE-99A8F773C883}"/>
                </a:ext>
              </a:extLst>
            </p:cNvPr>
            <p:cNvSpPr/>
            <p:nvPr/>
          </p:nvSpPr>
          <p:spPr>
            <a:xfrm>
              <a:off x="2584096" y="2914212"/>
              <a:ext cx="482824" cy="307777"/>
            </a:xfrm>
            <a:prstGeom prst="rect">
              <a:avLst/>
            </a:prstGeom>
          </p:spPr>
          <p:txBody>
            <a:bodyPr wrap="none">
              <a:spAutoFit/>
            </a:bodyPr>
            <a:lstStyle/>
            <a:p>
              <a:r>
                <a:rPr lang="en-US" dirty="0"/>
                <a:t>Left</a:t>
              </a:r>
            </a:p>
          </p:txBody>
        </p:sp>
      </p:grpSp>
      <p:sp>
        <p:nvSpPr>
          <p:cNvPr id="81" name="Google Shape;189;p10">
            <a:extLst>
              <a:ext uri="{FF2B5EF4-FFF2-40B4-BE49-F238E27FC236}">
                <a16:creationId xmlns:a16="http://schemas.microsoft.com/office/drawing/2014/main" id="{6C880223-440E-6A46-9887-B8CA255694DF}"/>
              </a:ext>
            </a:extLst>
          </p:cNvPr>
          <p:cNvSpPr/>
          <p:nvPr/>
        </p:nvSpPr>
        <p:spPr>
          <a:xfrm>
            <a:off x="3819579" y="111091"/>
            <a:ext cx="1587668" cy="726668"/>
          </a:xfrm>
          <a:prstGeom prst="wedgeRoundRectCallout">
            <a:avLst>
              <a:gd name="adj1" fmla="val -3916"/>
              <a:gd name="adj2" fmla="val 107178"/>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Initial state</a:t>
            </a:r>
            <a:endParaRPr sz="2300" b="1" i="0" u="none" strike="noStrike" cap="none" dirty="0">
              <a:solidFill>
                <a:schemeClr val="dk1"/>
              </a:solidFill>
              <a:latin typeface="Open Sans"/>
              <a:ea typeface="Open Sans"/>
              <a:cs typeface="Open Sans"/>
              <a:sym typeface="Open Sans"/>
            </a:endParaRPr>
          </a:p>
        </p:txBody>
      </p:sp>
      <p:grpSp>
        <p:nvGrpSpPr>
          <p:cNvPr id="91" name="Group 90">
            <a:extLst>
              <a:ext uri="{FF2B5EF4-FFF2-40B4-BE49-F238E27FC236}">
                <a16:creationId xmlns:a16="http://schemas.microsoft.com/office/drawing/2014/main" id="{385CC03C-1105-B141-9055-483E4A4E5CD8}"/>
              </a:ext>
            </a:extLst>
          </p:cNvPr>
          <p:cNvGrpSpPr/>
          <p:nvPr/>
        </p:nvGrpSpPr>
        <p:grpSpPr>
          <a:xfrm>
            <a:off x="4775351" y="6193515"/>
            <a:ext cx="2982820" cy="553394"/>
            <a:chOff x="7563672" y="157903"/>
            <a:chExt cx="3040748" cy="1222779"/>
          </a:xfrm>
        </p:grpSpPr>
        <p:sp>
          <p:nvSpPr>
            <p:cNvPr id="92" name="Google Shape;197;p11">
              <a:extLst>
                <a:ext uri="{FF2B5EF4-FFF2-40B4-BE49-F238E27FC236}">
                  <a16:creationId xmlns:a16="http://schemas.microsoft.com/office/drawing/2014/main" id="{F3FB6CD5-3F81-1841-B1EA-18D1428B7404}"/>
                </a:ext>
              </a:extLst>
            </p:cNvPr>
            <p:cNvSpPr/>
            <p:nvPr/>
          </p:nvSpPr>
          <p:spPr>
            <a:xfrm>
              <a:off x="7587461" y="157903"/>
              <a:ext cx="3016959" cy="1221894"/>
            </a:xfrm>
            <a:prstGeom prst="wedgeRoundRectCallout">
              <a:avLst>
                <a:gd name="adj1" fmla="val -39183"/>
                <a:gd name="adj2" fmla="val -115797"/>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endParaRPr sz="2300" b="1" i="0" u="none" strike="noStrike" cap="none" dirty="0">
                <a:solidFill>
                  <a:schemeClr val="dk1"/>
                </a:solidFill>
                <a:latin typeface="Open Sans"/>
                <a:ea typeface="Open Sans"/>
                <a:cs typeface="Open Sans"/>
                <a:sym typeface="Open Sans"/>
              </a:endParaRPr>
            </a:p>
          </p:txBody>
        </p:sp>
        <p:sp>
          <p:nvSpPr>
            <p:cNvPr id="93" name="Google Shape;197;p11">
              <a:extLst>
                <a:ext uri="{FF2B5EF4-FFF2-40B4-BE49-F238E27FC236}">
                  <a16:creationId xmlns:a16="http://schemas.microsoft.com/office/drawing/2014/main" id="{2DFF9836-0427-ED4A-8400-4898C2796D5A}"/>
                </a:ext>
              </a:extLst>
            </p:cNvPr>
            <p:cNvSpPr/>
            <p:nvPr/>
          </p:nvSpPr>
          <p:spPr>
            <a:xfrm>
              <a:off x="7563672" y="158788"/>
              <a:ext cx="3016959" cy="1221894"/>
            </a:xfrm>
            <a:prstGeom prst="wedgeRoundRectCallout">
              <a:avLst>
                <a:gd name="adj1" fmla="val 45285"/>
                <a:gd name="adj2" fmla="val -114854"/>
                <a:gd name="adj3" fmla="val 0"/>
              </a:avLst>
            </a:prstGeom>
            <a:solidFill>
              <a:srgbClr val="FFAE2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300" b="1" i="0" u="none" strike="noStrike" cap="none" dirty="0">
                  <a:solidFill>
                    <a:schemeClr val="dk1"/>
                  </a:solidFill>
                  <a:latin typeface="Open Sans"/>
                  <a:ea typeface="Open Sans"/>
                  <a:cs typeface="Open Sans"/>
                  <a:sym typeface="Open Sans"/>
                </a:rPr>
                <a:t>Goal states</a:t>
              </a:r>
              <a:endParaRPr sz="2300" b="1" i="0" u="none" strike="noStrike" cap="none" dirty="0">
                <a:solidFill>
                  <a:schemeClr val="dk1"/>
                </a:solidFill>
                <a:latin typeface="Open Sans"/>
                <a:ea typeface="Open Sans"/>
                <a:cs typeface="Open Sans"/>
                <a:sym typeface="Open Sans"/>
              </a:endParaRPr>
            </a:p>
          </p:txBody>
        </p:sp>
      </p:grpSp>
      <p:sp>
        <p:nvSpPr>
          <p:cNvPr id="94" name="Google Shape;198;p11">
            <a:extLst>
              <a:ext uri="{FF2B5EF4-FFF2-40B4-BE49-F238E27FC236}">
                <a16:creationId xmlns:a16="http://schemas.microsoft.com/office/drawing/2014/main" id="{718F89EF-9AB7-C245-ABBE-D32F70F5D207}"/>
              </a:ext>
            </a:extLst>
          </p:cNvPr>
          <p:cNvSpPr txBox="1"/>
          <p:nvPr/>
        </p:nvSpPr>
        <p:spPr>
          <a:xfrm>
            <a:off x="336529" y="4959784"/>
            <a:ext cx="2894832" cy="113888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000"/>
              <a:buFont typeface="Arial"/>
              <a:buNone/>
            </a:pPr>
            <a:r>
              <a:rPr lang="en-US" sz="2000" b="1" i="0" u="none" strike="noStrike" cap="none" dirty="0">
                <a:solidFill>
                  <a:schemeClr val="dk1"/>
                </a:solidFill>
                <a:latin typeface="Open Sans"/>
                <a:ea typeface="Open Sans"/>
                <a:cs typeface="Open Sans"/>
                <a:sym typeface="Open Sans"/>
              </a:rPr>
              <a:t>Solution: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000"/>
              <a:buFont typeface="Arial"/>
              <a:buNone/>
            </a:pPr>
            <a:r>
              <a:rPr lang="en-US" sz="2000" dirty="0">
                <a:solidFill>
                  <a:schemeClr val="dk1"/>
                </a:solidFill>
                <a:latin typeface="Open Sans"/>
                <a:ea typeface="Open Sans"/>
                <a:cs typeface="Open Sans"/>
                <a:sym typeface="Open Sans"/>
              </a:rPr>
              <a:t>A path from the initial state to a goal state</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185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255" name="Google Shape;255;p1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Useful Concepts</a:t>
            </a:r>
            <a:endParaRPr/>
          </a:p>
        </p:txBody>
      </p:sp>
      <p:sp>
        <p:nvSpPr>
          <p:cNvPr id="256" name="Google Shape;256;p17"/>
          <p:cNvSpPr txBox="1">
            <a:spLocks noGrp="1"/>
          </p:cNvSpPr>
          <p:nvPr>
            <p:ph type="body" idx="1"/>
          </p:nvPr>
        </p:nvSpPr>
        <p:spPr>
          <a:xfrm>
            <a:off x="411704" y="1348547"/>
            <a:ext cx="11197199" cy="479383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Clr>
                <a:schemeClr val="accent2"/>
              </a:buClr>
              <a:buSzPts val="2000"/>
              <a:buNone/>
            </a:pPr>
            <a:r>
              <a:rPr lang="en-US" sz="2200" b="1" i="1" dirty="0">
                <a:solidFill>
                  <a:srgbClr val="DD8801"/>
                </a:solidFill>
              </a:rPr>
              <a:t>State space</a:t>
            </a:r>
            <a:r>
              <a:rPr lang="en-US" sz="2200" b="1" dirty="0">
                <a:solidFill>
                  <a:srgbClr val="DD8801"/>
                </a:solidFill>
              </a:rPr>
              <a:t>: </a:t>
            </a:r>
            <a:r>
              <a:rPr lang="en-US" sz="2200" dirty="0"/>
              <a:t>the set of all states reachable from the initial state by </a:t>
            </a:r>
            <a:r>
              <a:rPr lang="en-US" sz="2200" i="1" dirty="0"/>
              <a:t>any</a:t>
            </a:r>
            <a:r>
              <a:rPr lang="en-US" sz="2200" dirty="0"/>
              <a:t> sequence of actions</a:t>
            </a:r>
            <a:endParaRPr sz="2200" dirty="0"/>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When several operators can apply to each state, this gets large very quickly</a:t>
            </a:r>
            <a:endParaRPr sz="2200" dirty="0">
              <a:solidFill>
                <a:schemeClr val="dk1"/>
              </a:solidFill>
            </a:endParaRPr>
          </a:p>
          <a:p>
            <a:pPr marL="685800" lvl="1" indent="-228600" algn="l" rtl="0">
              <a:lnSpc>
                <a:spcPct val="110000"/>
              </a:lnSpc>
              <a:spcBef>
                <a:spcPts val="700"/>
              </a:spcBef>
              <a:spcAft>
                <a:spcPts val="0"/>
              </a:spcAft>
              <a:buClr>
                <a:schemeClr val="accent2"/>
              </a:buClr>
              <a:buSzPts val="2000"/>
              <a:buChar char="•"/>
            </a:pPr>
            <a:r>
              <a:rPr lang="en-US" sz="2200" i="1" dirty="0">
                <a:solidFill>
                  <a:schemeClr val="dk1"/>
                </a:solidFill>
              </a:rPr>
              <a:t>Might be a proper subset of the set of configurations</a:t>
            </a:r>
            <a:endParaRPr sz="2200" dirty="0">
              <a:solidFill>
                <a:schemeClr val="dk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Path</a:t>
            </a:r>
            <a:r>
              <a:rPr lang="en-US" sz="2200" b="1" dirty="0">
                <a:solidFill>
                  <a:srgbClr val="DD8801"/>
                </a:solidFill>
              </a:rPr>
              <a:t>: </a:t>
            </a:r>
            <a:r>
              <a:rPr lang="en-US" sz="2200" dirty="0"/>
              <a:t>a sequence of actions leading from one state </a:t>
            </a:r>
            <a:r>
              <a:rPr lang="en-US" sz="2200" i="1" dirty="0" err="1"/>
              <a:t>s</a:t>
            </a:r>
            <a:r>
              <a:rPr lang="en-US" sz="2200" i="1" baseline="-25000" dirty="0" err="1"/>
              <a:t>j</a:t>
            </a:r>
            <a:r>
              <a:rPr lang="en-US" sz="2200" dirty="0"/>
              <a:t> to another state </a:t>
            </a:r>
            <a:r>
              <a:rPr lang="en-US" sz="2200" i="1" dirty="0" err="1"/>
              <a:t>s</a:t>
            </a:r>
            <a:r>
              <a:rPr lang="en-US" sz="2200" i="1" baseline="-25000" dirty="0" err="1"/>
              <a:t>k</a:t>
            </a:r>
            <a:endParaRPr lang="en-US" sz="2200" i="1" baseline="-25000" dirty="0"/>
          </a:p>
          <a:p>
            <a:pPr marL="0" indent="0">
              <a:lnSpc>
                <a:spcPct val="110000"/>
              </a:lnSpc>
              <a:spcBef>
                <a:spcPts val="1200"/>
              </a:spcBef>
              <a:buClr>
                <a:schemeClr val="accent2"/>
              </a:buClr>
              <a:buSzPts val="2000"/>
            </a:pPr>
            <a:r>
              <a:rPr lang="en-US" sz="2200" b="1" i="1" dirty="0">
                <a:solidFill>
                  <a:srgbClr val="DD8801"/>
                </a:solidFill>
              </a:rPr>
              <a:t>Solution</a:t>
            </a:r>
            <a:r>
              <a:rPr lang="en-US" sz="2200" b="1" dirty="0">
                <a:solidFill>
                  <a:srgbClr val="DD8801"/>
                </a:solidFill>
              </a:rPr>
              <a:t>: </a:t>
            </a:r>
            <a:r>
              <a:rPr lang="en-US" sz="2200" dirty="0"/>
              <a:t>a path from the initial state </a:t>
            </a:r>
            <a:r>
              <a:rPr lang="en-US" sz="2200" i="1" dirty="0" err="1"/>
              <a:t>s</a:t>
            </a:r>
            <a:r>
              <a:rPr lang="en-US" sz="2200" i="1" baseline="-25000" dirty="0" err="1"/>
              <a:t>i</a:t>
            </a:r>
            <a:r>
              <a:rPr lang="en-US" sz="2200" dirty="0"/>
              <a:t> to a state </a:t>
            </a:r>
            <a:r>
              <a:rPr lang="en-US" sz="2200" i="1" dirty="0"/>
              <a:t>s</a:t>
            </a:r>
            <a:r>
              <a:rPr lang="en-US" sz="2200" i="1" baseline="-25000" dirty="0"/>
              <a:t>f</a:t>
            </a:r>
            <a:r>
              <a:rPr lang="en-US" sz="2200" dirty="0"/>
              <a:t> that satisfies the goal test</a:t>
            </a:r>
          </a:p>
          <a:p>
            <a:pPr marL="0" indent="0">
              <a:lnSpc>
                <a:spcPct val="110000"/>
              </a:lnSpc>
              <a:spcBef>
                <a:spcPts val="1200"/>
              </a:spcBef>
              <a:buClr>
                <a:schemeClr val="accent2"/>
              </a:buClr>
              <a:buSzPts val="2000"/>
            </a:pPr>
            <a:r>
              <a:rPr lang="en-US" sz="2000" b="1" i="1" dirty="0">
                <a:solidFill>
                  <a:srgbClr val="DD8801"/>
                </a:solidFill>
              </a:rPr>
              <a:t>Optimal Solution: </a:t>
            </a:r>
            <a:r>
              <a:rPr lang="en-US" sz="2000" b="1" dirty="0"/>
              <a:t>A solution is </a:t>
            </a:r>
            <a:r>
              <a:rPr lang="en-US" sz="2000" b="1" dirty="0">
                <a:solidFill>
                  <a:srgbClr val="DD8801"/>
                </a:solidFill>
              </a:rPr>
              <a:t>optimal</a:t>
            </a:r>
            <a:r>
              <a:rPr lang="en-US" sz="2000" b="1" dirty="0">
                <a:solidFill>
                  <a:schemeClr val="accent2"/>
                </a:solidFill>
              </a:rPr>
              <a:t> </a:t>
            </a:r>
            <a:r>
              <a:rPr lang="en-US" sz="2000" b="1" dirty="0"/>
              <a:t>if no solution has a lower </a:t>
            </a:r>
            <a:r>
              <a:rPr lang="en-US" sz="2000" b="1" dirty="0">
                <a:solidFill>
                  <a:srgbClr val="0000FF"/>
                </a:solidFill>
              </a:rPr>
              <a:t>path cost</a:t>
            </a:r>
            <a:r>
              <a:rPr lang="en-US" sz="2000" b="1" dirty="0"/>
              <a:t>.</a:t>
            </a:r>
            <a:endParaRPr sz="2200" i="1" dirty="0"/>
          </a:p>
          <a:p>
            <a:pPr marL="0" indent="0">
              <a:lnSpc>
                <a:spcPct val="110000"/>
              </a:lnSpc>
              <a:spcBef>
                <a:spcPts val="1200"/>
              </a:spcBef>
              <a:buClr>
                <a:schemeClr val="accent2"/>
              </a:buClr>
              <a:buSzPts val="2000"/>
            </a:pPr>
            <a:r>
              <a:rPr lang="en-US" sz="2200" b="1" i="1" dirty="0">
                <a:solidFill>
                  <a:srgbClr val="DD8801"/>
                </a:solidFill>
              </a:rPr>
              <a:t>Search tree: </a:t>
            </a:r>
            <a:r>
              <a:rPr lang="en-US" sz="2200" dirty="0"/>
              <a:t>a way of representing the paths that a search algorithm has explored.   The root is the initial state, leaves of the tree are successor states.</a:t>
            </a:r>
            <a:endParaRPr lang="en-US" sz="2200" b="1" i="1" dirty="0">
              <a:solidFill>
                <a:srgbClr val="DD8801"/>
              </a:solidFill>
            </a:endParaRPr>
          </a:p>
          <a:p>
            <a:pPr marL="0" lvl="0" indent="0" algn="l" rtl="0">
              <a:lnSpc>
                <a:spcPct val="110000"/>
              </a:lnSpc>
              <a:spcBef>
                <a:spcPts val="1200"/>
              </a:spcBef>
              <a:spcAft>
                <a:spcPts val="0"/>
              </a:spcAft>
              <a:buClr>
                <a:schemeClr val="accent2"/>
              </a:buClr>
              <a:buSzPts val="2000"/>
              <a:buNone/>
            </a:pPr>
            <a:r>
              <a:rPr lang="en-US" sz="2200" b="1" i="1" dirty="0">
                <a:solidFill>
                  <a:srgbClr val="DD8801"/>
                </a:solidFill>
              </a:rPr>
              <a:t>Frontier:</a:t>
            </a:r>
            <a:r>
              <a:rPr lang="en-US" sz="2200" b="1" dirty="0">
                <a:solidFill>
                  <a:srgbClr val="DD8801"/>
                </a:solidFill>
              </a:rPr>
              <a:t> </a:t>
            </a:r>
            <a:r>
              <a:rPr lang="en-US" sz="2200" dirty="0"/>
              <a:t>those states that are available for </a:t>
            </a:r>
            <a:r>
              <a:rPr lang="en-US" sz="2200" i="1" dirty="0">
                <a:solidFill>
                  <a:srgbClr val="DD8801"/>
                </a:solidFill>
              </a:rPr>
              <a:t>expanding</a:t>
            </a:r>
            <a:r>
              <a:rPr lang="en-US" sz="2200" dirty="0"/>
              <a:t> (for applying legal </a:t>
            </a:r>
            <a:br>
              <a:rPr lang="en-US" sz="2200" dirty="0"/>
            </a:br>
            <a:r>
              <a:rPr lang="en-US" sz="2200" dirty="0"/>
              <a:t>actions to)</a:t>
            </a:r>
            <a:endParaRPr sz="2200" dirty="0"/>
          </a:p>
        </p:txBody>
      </p:sp>
      <p:sp>
        <p:nvSpPr>
          <p:cNvPr id="257" name="Google Shape;257;p1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47</a:t>
            </a:fld>
            <a:endParaRPr/>
          </a:p>
        </p:txBody>
      </p:sp>
    </p:spTree>
    <p:extLst>
      <p:ext uri="{BB962C8B-B14F-4D97-AF65-F5344CB8AC3E}">
        <p14:creationId xmlns:p14="http://schemas.microsoft.com/office/powerpoint/2010/main" val="2257688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dirty="0">
                <a:solidFill>
                  <a:schemeClr val="lt1"/>
                </a:solidFill>
              </a:rPr>
              <a:t>Basic Search Algorithms</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48</a:t>
            </a:fld>
            <a:endParaRPr/>
          </a:p>
        </p:txBody>
      </p:sp>
    </p:spTree>
    <p:extLst>
      <p:ext uri="{BB962C8B-B14F-4D97-AF65-F5344CB8AC3E}">
        <p14:creationId xmlns:p14="http://schemas.microsoft.com/office/powerpoint/2010/main" val="1809212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Basic search algorithms: </a:t>
            </a:r>
            <a:r>
              <a:rPr lang="en-US" i="1"/>
              <a:t>Tree Search</a:t>
            </a:r>
            <a:endParaRPr/>
          </a:p>
        </p:txBody>
      </p:sp>
      <p:sp>
        <p:nvSpPr>
          <p:cNvPr id="264" name="Google Shape;264;p1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2000"/>
              <a:buNone/>
            </a:pPr>
            <a:r>
              <a:rPr lang="en-US" sz="2200"/>
              <a:t>Generalized algorithm to solve search problems </a:t>
            </a:r>
            <a:endParaRPr sz="2200"/>
          </a:p>
          <a:p>
            <a:pPr marL="0" lvl="0" indent="0" algn="l" rtl="0">
              <a:lnSpc>
                <a:spcPct val="100000"/>
              </a:lnSpc>
              <a:spcBef>
                <a:spcPts val="1000"/>
              </a:spcBef>
              <a:spcAft>
                <a:spcPts val="0"/>
              </a:spcAft>
              <a:buClr>
                <a:schemeClr val="accent2"/>
              </a:buClr>
              <a:buSzPts val="2100"/>
              <a:buNone/>
            </a:pPr>
            <a:r>
              <a:rPr lang="en-US" sz="2200" b="1">
                <a:solidFill>
                  <a:srgbClr val="DD8801"/>
                </a:solidFill>
              </a:rPr>
              <a:t>Enumerate in some order all possible paths from the initial state</a:t>
            </a:r>
            <a:endParaRPr sz="2200" b="1">
              <a:solidFill>
                <a:srgbClr val="DD8801"/>
              </a:solidFill>
            </a:endParaRPr>
          </a:p>
          <a:p>
            <a:pPr marL="685800" lvl="1" indent="-228600" algn="l" rtl="0">
              <a:lnSpc>
                <a:spcPct val="100000"/>
              </a:lnSpc>
              <a:spcBef>
                <a:spcPts val="500"/>
              </a:spcBef>
              <a:spcAft>
                <a:spcPts val="0"/>
              </a:spcAft>
              <a:buClr>
                <a:schemeClr val="dk1"/>
              </a:buClr>
              <a:buSzPts val="2100"/>
              <a:buChar char="•"/>
            </a:pPr>
            <a:r>
              <a:rPr lang="en-US" sz="2200"/>
              <a:t>Here: search through </a:t>
            </a:r>
            <a:r>
              <a:rPr lang="en-US" sz="2200" b="1" i="1">
                <a:solidFill>
                  <a:srgbClr val="DD8801"/>
                </a:solidFill>
              </a:rPr>
              <a:t>explicit tree generation</a:t>
            </a:r>
            <a:endParaRPr sz="2200" b="1" i="1">
              <a:solidFill>
                <a:srgbClr val="DD8801"/>
              </a:solidFill>
            </a:endParaRPr>
          </a:p>
          <a:p>
            <a:pPr marL="1143000" lvl="2" indent="-228600" algn="l" rtl="0">
              <a:lnSpc>
                <a:spcPct val="100000"/>
              </a:lnSpc>
              <a:spcBef>
                <a:spcPts val="500"/>
              </a:spcBef>
              <a:spcAft>
                <a:spcPts val="0"/>
              </a:spcAft>
              <a:buClr>
                <a:schemeClr val="dk1"/>
              </a:buClr>
              <a:buSzPts val="2000"/>
              <a:buChar char="•"/>
            </a:pPr>
            <a:r>
              <a:rPr lang="en-US" sz="2200"/>
              <a:t>ROOT= initial state.</a:t>
            </a:r>
            <a:endParaRPr sz="2200"/>
          </a:p>
          <a:p>
            <a:pPr marL="1143000" lvl="2" indent="-228600" algn="l" rtl="0">
              <a:lnSpc>
                <a:spcPct val="100000"/>
              </a:lnSpc>
              <a:spcBef>
                <a:spcPts val="500"/>
              </a:spcBef>
              <a:spcAft>
                <a:spcPts val="0"/>
              </a:spcAft>
              <a:buClr>
                <a:schemeClr val="dk1"/>
              </a:buClr>
              <a:buSzPts val="2000"/>
              <a:buChar char="•"/>
            </a:pPr>
            <a:r>
              <a:rPr lang="en-US" sz="2200"/>
              <a:t>Nodes in search tree generated through </a:t>
            </a:r>
            <a:r>
              <a:rPr lang="en-US" sz="2200" b="1" i="1">
                <a:solidFill>
                  <a:srgbClr val="DD8801"/>
                </a:solidFill>
              </a:rPr>
              <a:t>transition model</a:t>
            </a:r>
            <a:endParaRPr sz="2200" b="1">
              <a:solidFill>
                <a:srgbClr val="DD8801"/>
              </a:solidFill>
            </a:endParaRPr>
          </a:p>
          <a:p>
            <a:pPr marL="1143000" lvl="2" indent="-228600" algn="l" rtl="0">
              <a:lnSpc>
                <a:spcPct val="100000"/>
              </a:lnSpc>
              <a:spcBef>
                <a:spcPts val="500"/>
              </a:spcBef>
              <a:spcAft>
                <a:spcPts val="0"/>
              </a:spcAft>
              <a:buClr>
                <a:schemeClr val="dk1"/>
              </a:buClr>
              <a:buSzPts val="1900"/>
              <a:buChar char="•"/>
            </a:pPr>
            <a:r>
              <a:rPr lang="en-US" sz="2200"/>
              <a:t>Tree search treats different paths to the same node as distinct</a:t>
            </a:r>
            <a:endParaRPr sz="2200"/>
          </a:p>
        </p:txBody>
      </p:sp>
      <p:sp>
        <p:nvSpPr>
          <p:cNvPr id="265" name="Google Shape;265;p1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Impact of Task Environments</a:t>
            </a:r>
            <a:endParaRPr/>
          </a:p>
        </p:txBody>
      </p:sp>
      <p:sp>
        <p:nvSpPr>
          <p:cNvPr id="140" name="Google Shape;140;p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The properties of the task environments change the types of solutions that we need. </a:t>
            </a:r>
            <a:endParaRPr dirty="0"/>
          </a:p>
          <a:p>
            <a:pPr marL="0" lvl="0" indent="0" algn="l" rtl="0">
              <a:lnSpc>
                <a:spcPct val="90000"/>
              </a:lnSpc>
              <a:spcBef>
                <a:spcPts val="1000"/>
              </a:spcBef>
              <a:spcAft>
                <a:spcPts val="0"/>
              </a:spcAft>
              <a:buClr>
                <a:schemeClr val="dk1"/>
              </a:buClr>
              <a:buSzPts val="2000"/>
              <a:buNone/>
            </a:pPr>
            <a:r>
              <a:rPr lang="en-US" dirty="0"/>
              <a:t>If an environment is:</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Fully observable</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Deterministic</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Known environment</a:t>
            </a:r>
            <a:endParaRPr i="1" dirty="0"/>
          </a:p>
          <a:p>
            <a:pPr marL="0" lvl="0" indent="0" algn="l" rtl="0">
              <a:lnSpc>
                <a:spcPct val="90000"/>
              </a:lnSpc>
              <a:spcBef>
                <a:spcPts val="1000"/>
              </a:spcBef>
              <a:spcAft>
                <a:spcPts val="0"/>
              </a:spcAft>
              <a:buClr>
                <a:schemeClr val="dk1"/>
              </a:buClr>
              <a:buSzPts val="2000"/>
              <a:buNone/>
            </a:pPr>
            <a:r>
              <a:rPr lang="en-US" i="1" dirty="0"/>
              <a:t>The solution to any problem in such an environment is a fixed sequence of actions.</a:t>
            </a:r>
            <a:endParaRPr dirty="0"/>
          </a:p>
          <a:p>
            <a:pPr marL="0" lvl="0" indent="0" algn="l" rtl="0">
              <a:lnSpc>
                <a:spcPct val="90000"/>
              </a:lnSpc>
              <a:spcBef>
                <a:spcPts val="1000"/>
              </a:spcBef>
              <a:spcAft>
                <a:spcPts val="0"/>
              </a:spcAft>
              <a:buClr>
                <a:schemeClr val="dk1"/>
              </a:buClr>
              <a:buSzPts val="2000"/>
              <a:buNone/>
            </a:pPr>
            <a:endParaRPr b="1" i="1" dirty="0"/>
          </a:p>
          <a:p>
            <a:pPr marL="0" lvl="0" indent="0" algn="l" rtl="0">
              <a:lnSpc>
                <a:spcPct val="90000"/>
              </a:lnSpc>
              <a:spcBef>
                <a:spcPts val="1000"/>
              </a:spcBef>
              <a:spcAft>
                <a:spcPts val="0"/>
              </a:spcAft>
              <a:buClr>
                <a:schemeClr val="dk1"/>
              </a:buClr>
              <a:buSzPts val="2000"/>
              <a:buNone/>
            </a:pPr>
            <a:r>
              <a:rPr lang="en-US" dirty="0"/>
              <a:t>In environments that are</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Partially observable </a:t>
            </a:r>
            <a:r>
              <a:rPr lang="en-US" dirty="0"/>
              <a:t>or </a:t>
            </a:r>
            <a:endParaRPr dirty="0"/>
          </a:p>
          <a:p>
            <a:pPr marL="342900" lvl="0" indent="-342900" algn="l" rtl="0">
              <a:lnSpc>
                <a:spcPct val="90000"/>
              </a:lnSpc>
              <a:spcBef>
                <a:spcPts val="1000"/>
              </a:spcBef>
              <a:spcAft>
                <a:spcPts val="0"/>
              </a:spcAft>
              <a:buClr>
                <a:schemeClr val="dk1"/>
              </a:buClr>
              <a:buSzPts val="2000"/>
              <a:buFont typeface="Arial"/>
              <a:buChar char="•"/>
            </a:pPr>
            <a:r>
              <a:rPr lang="en-US" b="1" dirty="0"/>
              <a:t>Nondeterministic</a:t>
            </a:r>
            <a:endParaRPr dirty="0"/>
          </a:p>
          <a:p>
            <a:pPr marL="0" lvl="0" indent="0" algn="l" rtl="0">
              <a:lnSpc>
                <a:spcPct val="90000"/>
              </a:lnSpc>
              <a:spcBef>
                <a:spcPts val="1000"/>
              </a:spcBef>
              <a:spcAft>
                <a:spcPts val="0"/>
              </a:spcAft>
              <a:buClr>
                <a:schemeClr val="dk1"/>
              </a:buClr>
              <a:buSzPts val="2000"/>
              <a:buNone/>
            </a:pPr>
            <a:r>
              <a:rPr lang="en-US" dirty="0"/>
              <a:t>The solution must recommend different future actions depending on the what percepts it receives.  This could be in the form of a </a:t>
            </a:r>
            <a:r>
              <a:rPr lang="en-US" i="1" dirty="0"/>
              <a:t>branching strategy.</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2" name="Google Shape;272;p1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Generalized tree search</a:t>
            </a:r>
            <a:endParaRPr/>
          </a:p>
        </p:txBody>
      </p:sp>
      <p:sp>
        <p:nvSpPr>
          <p:cNvPr id="274" name="Google Shape;274;p19"/>
          <p:cNvSpPr/>
          <p:nvPr/>
        </p:nvSpPr>
        <p:spPr>
          <a:xfrm>
            <a:off x="2514600" y="935827"/>
            <a:ext cx="1905000" cy="4572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275" name="Google Shape;275;p19"/>
          <p:cNvGrpSpPr/>
          <p:nvPr/>
        </p:nvGrpSpPr>
        <p:grpSpPr>
          <a:xfrm>
            <a:off x="676016" y="1137177"/>
            <a:ext cx="9854198" cy="2400841"/>
            <a:chOff x="-7257" y="1285960"/>
            <a:chExt cx="9144000" cy="2227811"/>
          </a:xfrm>
        </p:grpSpPr>
        <p:pic>
          <p:nvPicPr>
            <p:cNvPr id="276" name="Google Shape;276;p19"/>
            <p:cNvPicPr preferRelativeResize="0"/>
            <p:nvPr/>
          </p:nvPicPr>
          <p:blipFill rotWithShape="1">
            <a:blip r:embed="rId3">
              <a:alphaModFix/>
            </a:blip>
            <a:srcRect/>
            <a:stretch/>
          </p:blipFill>
          <p:spPr>
            <a:xfrm>
              <a:off x="-7257" y="1285960"/>
              <a:ext cx="9144000" cy="2227811"/>
            </a:xfrm>
            <a:prstGeom prst="rect">
              <a:avLst/>
            </a:prstGeom>
            <a:noFill/>
            <a:ln>
              <a:noFill/>
            </a:ln>
          </p:spPr>
        </p:pic>
        <p:sp>
          <p:nvSpPr>
            <p:cNvPr id="277" name="Google Shape;277;p19"/>
            <p:cNvSpPr/>
            <p:nvPr/>
          </p:nvSpPr>
          <p:spPr>
            <a:xfrm>
              <a:off x="76200" y="1285960"/>
              <a:ext cx="2971800" cy="54284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 name="Group 1">
            <a:extLst>
              <a:ext uri="{FF2B5EF4-FFF2-40B4-BE49-F238E27FC236}">
                <a16:creationId xmlns:a16="http://schemas.microsoft.com/office/drawing/2014/main" id="{99417937-D347-7144-9A9A-31548A31FD50}"/>
              </a:ext>
            </a:extLst>
          </p:cNvPr>
          <p:cNvGrpSpPr/>
          <p:nvPr/>
        </p:nvGrpSpPr>
        <p:grpSpPr>
          <a:xfrm>
            <a:off x="6946911" y="3538018"/>
            <a:ext cx="4569073" cy="2042261"/>
            <a:chOff x="6946911" y="3538018"/>
            <a:chExt cx="4569073" cy="2042261"/>
          </a:xfrm>
        </p:grpSpPr>
        <p:sp>
          <p:nvSpPr>
            <p:cNvPr id="273" name="Google Shape;273;p19"/>
            <p:cNvSpPr/>
            <p:nvPr/>
          </p:nvSpPr>
          <p:spPr>
            <a:xfrm>
              <a:off x="6946911" y="5114440"/>
              <a:ext cx="728663" cy="465839"/>
            </a:xfrm>
            <a:prstGeom prst="ellipse">
              <a:avLst/>
            </a:prstGeom>
            <a:solidFill>
              <a:srgbClr val="FF0000">
                <a:alpha val="12156"/>
              </a:srgbClr>
            </a:solid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78" name="Google Shape;278;p19"/>
            <p:cNvSpPr/>
            <p:nvPr/>
          </p:nvSpPr>
          <p:spPr>
            <a:xfrm>
              <a:off x="7764577" y="3538018"/>
              <a:ext cx="3751407" cy="1094500"/>
            </a:xfrm>
            <a:prstGeom prst="wedgeRoundRectCallout">
              <a:avLst>
                <a:gd name="adj1" fmla="val -59874"/>
                <a:gd name="adj2" fmla="val 98247"/>
                <a:gd name="adj3" fmla="val 0"/>
              </a:avLst>
            </a:prstGeom>
            <a:solidFill>
              <a:srgbClr val="7EDCF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Open Sans"/>
                  <a:ea typeface="Open Sans"/>
                  <a:cs typeface="Open Sans"/>
                  <a:sym typeface="Open Sans"/>
                </a:rPr>
                <a:t>The strategy determines search process!</a:t>
              </a:r>
              <a:endParaRPr sz="1100" b="0" i="0" u="none" strike="noStrike" cap="none" dirty="0">
                <a:solidFill>
                  <a:srgbClr val="000000"/>
                </a:solidFill>
                <a:latin typeface="Arial"/>
                <a:ea typeface="Arial"/>
                <a:cs typeface="Arial"/>
                <a:sym typeface="Arial"/>
              </a:endParaRPr>
            </a:p>
          </p:txBody>
        </p:sp>
      </p:grpSp>
      <p:sp>
        <p:nvSpPr>
          <p:cNvPr id="13" name="Google Shape;271;p19">
            <a:extLst>
              <a:ext uri="{FF2B5EF4-FFF2-40B4-BE49-F238E27FC236}">
                <a16:creationId xmlns:a16="http://schemas.microsoft.com/office/drawing/2014/main" id="{01B99BD8-1AF6-C941-8539-6D3FE2CF681F}"/>
              </a:ext>
            </a:extLst>
          </p:cNvPr>
          <p:cNvSpPr txBox="1">
            <a:spLocks/>
          </p:cNvSpPr>
          <p:nvPr/>
        </p:nvSpPr>
        <p:spPr>
          <a:xfrm>
            <a:off x="1316737" y="3853921"/>
            <a:ext cx="8824818" cy="2400841"/>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pPr marL="0" indent="0">
              <a:spcBef>
                <a:spcPts val="0"/>
              </a:spcBef>
              <a:buSzPct val="100000"/>
              <a:buFont typeface="Noto Sans Symbols"/>
              <a:buNone/>
            </a:pPr>
            <a:r>
              <a:rPr lang="en-US" sz="1600"/>
              <a:t>function TREE-SEARCH(</a:t>
            </a:r>
            <a:r>
              <a:rPr lang="en-US" sz="1600" i="1"/>
              <a:t>problem, strategy</a:t>
            </a:r>
            <a:r>
              <a:rPr lang="en-US" sz="1600"/>
              <a:t>) return a solution or failure</a:t>
            </a:r>
            <a:endParaRPr lang="en-US" sz="2400"/>
          </a:p>
          <a:p>
            <a:pPr marL="0" indent="0">
              <a:buSzPct val="100000"/>
              <a:buFont typeface="Noto Sans Symbols"/>
              <a:buNone/>
            </a:pPr>
            <a:r>
              <a:rPr lang="en-US" sz="1600"/>
              <a:t>	Initialize frontier  to the </a:t>
            </a:r>
            <a:r>
              <a:rPr lang="en-US" sz="1600" i="1"/>
              <a:t>initial state</a:t>
            </a:r>
            <a:r>
              <a:rPr lang="en-US" sz="1600"/>
              <a:t> of the </a:t>
            </a:r>
            <a:r>
              <a:rPr lang="en-US" sz="1600" i="1"/>
              <a:t>problem</a:t>
            </a:r>
            <a:endParaRPr lang="en-US" sz="1600"/>
          </a:p>
          <a:p>
            <a:pPr marL="0" indent="0">
              <a:buSzPct val="100000"/>
              <a:buFont typeface="Noto Sans Symbols"/>
              <a:buNone/>
            </a:pPr>
            <a:r>
              <a:rPr lang="en-US" sz="1600"/>
              <a:t>	do </a:t>
            </a:r>
            <a:endParaRPr lang="en-US" sz="2400"/>
          </a:p>
          <a:p>
            <a:pPr marL="0" indent="0">
              <a:buSzPct val="100000"/>
              <a:buFont typeface="Noto Sans Symbols"/>
              <a:buNone/>
            </a:pPr>
            <a:r>
              <a:rPr lang="en-US" sz="1600"/>
              <a:t>		if the frontier is empty then return </a:t>
            </a:r>
            <a:r>
              <a:rPr lang="en-US" sz="1600" i="1"/>
              <a:t>failure</a:t>
            </a:r>
            <a:endParaRPr lang="en-US" sz="1600"/>
          </a:p>
          <a:p>
            <a:pPr marL="0" indent="0">
              <a:buSzPct val="100000"/>
              <a:buFont typeface="Noto Sans Symbols"/>
              <a:buNone/>
            </a:pPr>
            <a:r>
              <a:rPr lang="en-US" sz="1600"/>
              <a:t>		</a:t>
            </a:r>
            <a:r>
              <a:rPr lang="en-US" sz="1600" i="1">
                <a:solidFill>
                  <a:srgbClr val="0070C0"/>
                </a:solidFill>
              </a:rPr>
              <a:t>choose leaf node for expansion according to strategy &amp; remove from frontier</a:t>
            </a:r>
            <a:endParaRPr lang="en-US" sz="2400"/>
          </a:p>
          <a:p>
            <a:pPr marL="0" indent="0">
              <a:buSzPct val="100000"/>
              <a:buFont typeface="Noto Sans Symbols"/>
              <a:buNone/>
            </a:pPr>
            <a:r>
              <a:rPr lang="en-US" sz="1600"/>
              <a:t>		if node contains goal state then return </a:t>
            </a:r>
            <a:r>
              <a:rPr lang="en-US" sz="1600" i="1"/>
              <a:t>solution</a:t>
            </a:r>
            <a:endParaRPr lang="en-US" sz="1600"/>
          </a:p>
          <a:p>
            <a:pPr marL="0" indent="0">
              <a:buSzPct val="100000"/>
              <a:buFont typeface="Noto Sans Symbols"/>
              <a:buNone/>
            </a:pPr>
            <a:r>
              <a:rPr lang="en-US" sz="1600"/>
              <a:t>		else expand the node and add resulting nodes to the frontier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States Versus Nodes</a:t>
            </a:r>
            <a:endParaRPr dirty="0"/>
          </a:p>
        </p:txBody>
      </p:sp>
      <p:sp>
        <p:nvSpPr>
          <p:cNvPr id="285" name="Google Shape;285;p20"/>
          <p:cNvSpPr txBox="1">
            <a:spLocks noGrp="1"/>
          </p:cNvSpPr>
          <p:nvPr>
            <p:ph type="body" idx="1"/>
          </p:nvPr>
        </p:nvSpPr>
        <p:spPr>
          <a:xfrm>
            <a:off x="399673" y="1348546"/>
            <a:ext cx="7367724" cy="512907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2000"/>
              <a:buNone/>
            </a:pPr>
            <a:r>
              <a:rPr lang="en-US" dirty="0"/>
              <a:t>A</a:t>
            </a:r>
            <a:r>
              <a:rPr lang="en-US" b="1" dirty="0">
                <a:solidFill>
                  <a:srgbClr val="DD8801"/>
                </a:solidFill>
              </a:rPr>
              <a:t> </a:t>
            </a:r>
            <a:r>
              <a:rPr lang="en-US" b="1" i="1" dirty="0">
                <a:solidFill>
                  <a:srgbClr val="DD8801"/>
                </a:solidFill>
              </a:rPr>
              <a:t>state </a:t>
            </a:r>
            <a:r>
              <a:rPr lang="en-US" dirty="0"/>
              <a:t>is a (representation of a) </a:t>
            </a:r>
            <a:r>
              <a:rPr lang="en-US" b="1" i="1" dirty="0">
                <a:solidFill>
                  <a:srgbClr val="DD8801"/>
                </a:solidFill>
              </a:rPr>
              <a:t>physical configuration</a:t>
            </a:r>
            <a:endParaRPr b="1" dirty="0">
              <a:solidFill>
                <a:srgbClr val="DD8801"/>
              </a:solidFill>
            </a:endParaRPr>
          </a:p>
          <a:p>
            <a:pPr marL="0" lvl="0" indent="0" algn="l" rtl="0">
              <a:lnSpc>
                <a:spcPct val="120000"/>
              </a:lnSpc>
              <a:spcBef>
                <a:spcPts val="370"/>
              </a:spcBef>
              <a:spcAft>
                <a:spcPts val="0"/>
              </a:spcAft>
              <a:buClr>
                <a:schemeClr val="dk1"/>
              </a:buClr>
              <a:buSzPts val="2000"/>
              <a:buNone/>
            </a:pPr>
            <a:r>
              <a:rPr lang="en-US" dirty="0"/>
              <a:t>A </a:t>
            </a:r>
            <a:r>
              <a:rPr lang="en-US" b="1" i="1" dirty="0">
                <a:solidFill>
                  <a:srgbClr val="DD8801"/>
                </a:solidFill>
              </a:rPr>
              <a:t>node</a:t>
            </a:r>
            <a:r>
              <a:rPr lang="en-US" i="1" dirty="0">
                <a:solidFill>
                  <a:schemeClr val="accent2"/>
                </a:solidFill>
              </a:rPr>
              <a:t> </a:t>
            </a:r>
            <a:r>
              <a:rPr lang="en-US" dirty="0"/>
              <a:t>is a data structure constituting </a:t>
            </a:r>
            <a:r>
              <a:rPr lang="en-US" b="1" i="1" dirty="0">
                <a:solidFill>
                  <a:srgbClr val="DD8801"/>
                </a:solidFill>
              </a:rPr>
              <a:t>part of a search tree</a:t>
            </a:r>
            <a:r>
              <a:rPr lang="en-US" b="1" dirty="0">
                <a:solidFill>
                  <a:srgbClr val="DD8801"/>
                </a:solidFill>
              </a:rPr>
              <a:t> </a:t>
            </a:r>
            <a:endParaRPr b="1" dirty="0">
              <a:solidFill>
                <a:srgbClr val="DD8801"/>
              </a:solidFill>
            </a:endParaRPr>
          </a:p>
          <a:p>
            <a:pPr marL="685800" lvl="1" indent="-228600" algn="l" rtl="0">
              <a:lnSpc>
                <a:spcPct val="120000"/>
              </a:lnSpc>
              <a:spcBef>
                <a:spcPts val="370"/>
              </a:spcBef>
              <a:spcAft>
                <a:spcPts val="0"/>
              </a:spcAft>
              <a:buClr>
                <a:schemeClr val="dk1"/>
              </a:buClr>
              <a:buSzPts val="1800"/>
              <a:buChar char="•"/>
            </a:pPr>
            <a:r>
              <a:rPr lang="en-US" sz="1800" dirty="0"/>
              <a:t>Also includes </a:t>
            </a:r>
            <a:r>
              <a:rPr lang="en-US" sz="1800" i="1" dirty="0"/>
              <a:t>parent, children, depth</a:t>
            </a:r>
            <a:r>
              <a:rPr lang="en-US" sz="1800" dirty="0"/>
              <a:t>,  </a:t>
            </a:r>
            <a:r>
              <a:rPr lang="en-US" sz="1800" i="1" dirty="0"/>
              <a:t>path cost g(x)</a:t>
            </a:r>
            <a:endParaRPr dirty="0"/>
          </a:p>
          <a:p>
            <a:pPr marL="685800" lvl="1" indent="-228631" algn="l" rtl="0">
              <a:lnSpc>
                <a:spcPct val="120000"/>
              </a:lnSpc>
              <a:spcBef>
                <a:spcPts val="333"/>
              </a:spcBef>
              <a:spcAft>
                <a:spcPts val="0"/>
              </a:spcAft>
              <a:buClr>
                <a:schemeClr val="dk1"/>
              </a:buClr>
              <a:buSzPts val="2100"/>
              <a:buChar char="•"/>
            </a:pPr>
            <a:r>
              <a:rPr lang="en-US" sz="2100" dirty="0"/>
              <a:t>Here </a:t>
            </a:r>
            <a:r>
              <a:rPr lang="en-US" sz="2100" i="1" dirty="0"/>
              <a:t>node = &lt;state, parent-node, children, </a:t>
            </a:r>
            <a:br>
              <a:rPr lang="en-US" sz="2100" i="1" dirty="0"/>
            </a:br>
            <a:r>
              <a:rPr lang="en-US" sz="2100" i="1" dirty="0"/>
              <a:t>action, path-cost, depth&gt;</a:t>
            </a:r>
            <a:endParaRPr sz="1800" i="1" dirty="0"/>
          </a:p>
          <a:p>
            <a:pPr marL="0" lvl="0" indent="0" algn="l" rtl="0">
              <a:lnSpc>
                <a:spcPct val="120000"/>
              </a:lnSpc>
              <a:spcBef>
                <a:spcPts val="388"/>
              </a:spcBef>
              <a:spcAft>
                <a:spcPts val="0"/>
              </a:spcAft>
              <a:buClr>
                <a:schemeClr val="dk1"/>
              </a:buClr>
              <a:buSzPts val="2000"/>
              <a:buNone/>
            </a:pPr>
            <a:r>
              <a:rPr lang="en-US" dirty="0"/>
              <a:t>States do not have parents, children, depth or</a:t>
            </a:r>
            <a:br>
              <a:rPr lang="en-US" dirty="0"/>
            </a:br>
            <a:r>
              <a:rPr lang="en-US" dirty="0"/>
              <a:t>path cost!</a:t>
            </a:r>
            <a:endParaRPr sz="1800" dirty="0"/>
          </a:p>
          <a:p>
            <a:pPr marL="0" lvl="0" indent="0" algn="l" rtl="0">
              <a:lnSpc>
                <a:spcPct val="120000"/>
              </a:lnSpc>
              <a:spcBef>
                <a:spcPts val="1000"/>
              </a:spcBef>
              <a:spcAft>
                <a:spcPts val="0"/>
              </a:spcAft>
              <a:buClr>
                <a:schemeClr val="dk1"/>
              </a:buClr>
              <a:buSzPts val="1800"/>
              <a:buNone/>
            </a:pPr>
            <a:r>
              <a:rPr lang="en-US" sz="1800" dirty="0"/>
              <a:t>The EXPAND function </a:t>
            </a:r>
            <a:endParaRPr dirty="0"/>
          </a:p>
          <a:p>
            <a:pPr marL="685800" lvl="1" indent="-228600" algn="l" rtl="0">
              <a:lnSpc>
                <a:spcPct val="120000"/>
              </a:lnSpc>
              <a:spcBef>
                <a:spcPts val="500"/>
              </a:spcBef>
              <a:spcAft>
                <a:spcPts val="0"/>
              </a:spcAft>
              <a:buClr>
                <a:schemeClr val="dk1"/>
              </a:buClr>
              <a:buSzPts val="1800"/>
              <a:buChar char="•"/>
            </a:pPr>
            <a:r>
              <a:rPr lang="en-US" sz="1800" dirty="0"/>
              <a:t>uses the Actions and Transition Model to create the corresponding states</a:t>
            </a:r>
            <a:endParaRPr dirty="0"/>
          </a:p>
          <a:p>
            <a:pPr marL="1143000" lvl="2" indent="-228600" algn="l" rtl="0">
              <a:lnSpc>
                <a:spcPct val="120000"/>
              </a:lnSpc>
              <a:spcBef>
                <a:spcPts val="500"/>
              </a:spcBef>
              <a:spcAft>
                <a:spcPts val="0"/>
              </a:spcAft>
              <a:buClr>
                <a:schemeClr val="dk1"/>
              </a:buClr>
              <a:buSzPts val="1900"/>
              <a:buChar char="•"/>
            </a:pPr>
            <a:r>
              <a:rPr lang="en-US" sz="1900" dirty="0"/>
              <a:t>creates new nodes, </a:t>
            </a:r>
            <a:endParaRPr sz="1900" dirty="0"/>
          </a:p>
          <a:p>
            <a:pPr marL="1143000" lvl="2" indent="-228600" algn="l" rtl="0">
              <a:lnSpc>
                <a:spcPct val="120000"/>
              </a:lnSpc>
              <a:spcBef>
                <a:spcPts val="500"/>
              </a:spcBef>
              <a:spcAft>
                <a:spcPts val="0"/>
              </a:spcAft>
              <a:buClr>
                <a:schemeClr val="dk1"/>
              </a:buClr>
              <a:buSzPts val="1900"/>
              <a:buChar char="•"/>
            </a:pPr>
            <a:r>
              <a:rPr lang="en-US" sz="1900" dirty="0"/>
              <a:t>fills in the various fields </a:t>
            </a:r>
            <a:endParaRPr sz="1900" dirty="0"/>
          </a:p>
        </p:txBody>
      </p:sp>
      <p:sp>
        <p:nvSpPr>
          <p:cNvPr id="286" name="Google Shape;286;p2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51</a:t>
            </a:fld>
            <a:endParaRPr/>
          </a:p>
        </p:txBody>
      </p:sp>
      <p:sp>
        <p:nvSpPr>
          <p:cNvPr id="287" name="Google Shape;287;p20"/>
          <p:cNvSpPr/>
          <p:nvPr/>
        </p:nvSpPr>
        <p:spPr>
          <a:xfrm>
            <a:off x="9278698" y="3614781"/>
            <a:ext cx="415925" cy="280987"/>
          </a:xfrm>
          <a:prstGeom prst="ellipse">
            <a:avLst/>
          </a:prstGeom>
          <a:solidFill>
            <a:srgbClr val="FF9900"/>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288" name="Google Shape;288;p20"/>
          <p:cNvCxnSpPr/>
          <p:nvPr/>
        </p:nvCxnSpPr>
        <p:spPr>
          <a:xfrm>
            <a:off x="9462848" y="3354292"/>
            <a:ext cx="0" cy="233362"/>
          </a:xfrm>
          <a:prstGeom prst="straightConnector1">
            <a:avLst/>
          </a:prstGeom>
          <a:noFill/>
          <a:ln w="9525" cap="flat" cmpd="sng">
            <a:solidFill>
              <a:srgbClr val="000000"/>
            </a:solidFill>
            <a:prstDash val="solid"/>
            <a:round/>
            <a:headEnd type="none" w="sm" len="sm"/>
            <a:tailEnd type="triangle" w="med" len="med"/>
          </a:ln>
        </p:spPr>
      </p:cxnSp>
      <p:cxnSp>
        <p:nvCxnSpPr>
          <p:cNvPr id="289" name="Google Shape;289;p20"/>
          <p:cNvCxnSpPr/>
          <p:nvPr/>
        </p:nvCxnSpPr>
        <p:spPr>
          <a:xfrm flipH="1">
            <a:off x="9285049" y="3932142"/>
            <a:ext cx="239713" cy="309562"/>
          </a:xfrm>
          <a:prstGeom prst="straightConnector1">
            <a:avLst/>
          </a:prstGeom>
          <a:noFill/>
          <a:ln w="9525" cap="flat" cmpd="sng">
            <a:solidFill>
              <a:srgbClr val="000000"/>
            </a:solidFill>
            <a:prstDash val="solid"/>
            <a:round/>
            <a:headEnd type="none" w="sm" len="sm"/>
            <a:tailEnd type="triangle" w="med" len="med"/>
          </a:ln>
        </p:spPr>
      </p:cxnSp>
      <p:cxnSp>
        <p:nvCxnSpPr>
          <p:cNvPr id="290" name="Google Shape;290;p20"/>
          <p:cNvCxnSpPr/>
          <p:nvPr/>
        </p:nvCxnSpPr>
        <p:spPr>
          <a:xfrm>
            <a:off x="9524761" y="3932142"/>
            <a:ext cx="176212" cy="298450"/>
          </a:xfrm>
          <a:prstGeom prst="straightConnector1">
            <a:avLst/>
          </a:prstGeom>
          <a:noFill/>
          <a:ln w="9525" cap="flat" cmpd="sng">
            <a:solidFill>
              <a:srgbClr val="000000"/>
            </a:solidFill>
            <a:prstDash val="solid"/>
            <a:round/>
            <a:headEnd type="none" w="sm" len="sm"/>
            <a:tailEnd type="triangle" w="med" len="med"/>
          </a:ln>
        </p:spPr>
      </p:cxnSp>
      <p:cxnSp>
        <p:nvCxnSpPr>
          <p:cNvPr id="291" name="Google Shape;291;p20"/>
          <p:cNvCxnSpPr/>
          <p:nvPr/>
        </p:nvCxnSpPr>
        <p:spPr>
          <a:xfrm rot="10800000">
            <a:off x="7757873" y="3730529"/>
            <a:ext cx="1524000" cy="0"/>
          </a:xfrm>
          <a:prstGeom prst="straightConnector1">
            <a:avLst/>
          </a:prstGeom>
          <a:noFill/>
          <a:ln w="9525" cap="flat" cmpd="sng">
            <a:solidFill>
              <a:srgbClr val="000000"/>
            </a:solidFill>
            <a:prstDash val="solid"/>
            <a:round/>
            <a:headEnd type="none" w="sm" len="sm"/>
            <a:tailEnd type="triangle" w="med" len="med"/>
          </a:ln>
        </p:spPr>
      </p:cxnSp>
      <p:sp>
        <p:nvSpPr>
          <p:cNvPr id="292" name="Google Shape;292;p20"/>
          <p:cNvSpPr txBox="1"/>
          <p:nvPr/>
        </p:nvSpPr>
        <p:spPr>
          <a:xfrm>
            <a:off x="9043748" y="2863755"/>
            <a:ext cx="96043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parent</a:t>
            </a:r>
            <a:endParaRPr sz="1400" b="0" i="0" u="none" strike="noStrike" cap="none">
              <a:solidFill>
                <a:srgbClr val="000000"/>
              </a:solidFill>
              <a:latin typeface="Arial"/>
              <a:ea typeface="Arial"/>
              <a:cs typeface="Arial"/>
              <a:sym typeface="Arial"/>
            </a:endParaRPr>
          </a:p>
        </p:txBody>
      </p:sp>
      <p:sp>
        <p:nvSpPr>
          <p:cNvPr id="293" name="Google Shape;293;p20"/>
          <p:cNvSpPr txBox="1"/>
          <p:nvPr/>
        </p:nvSpPr>
        <p:spPr>
          <a:xfrm>
            <a:off x="9937512" y="3246343"/>
            <a:ext cx="1531937" cy="10064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Action= Up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Cost = 6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Depth = 6</a:t>
            </a:r>
            <a:endParaRPr sz="1400" b="0" i="0" u="none" strike="noStrike" cap="none">
              <a:solidFill>
                <a:srgbClr val="000000"/>
              </a:solidFill>
              <a:latin typeface="Arial"/>
              <a:ea typeface="Arial"/>
              <a:cs typeface="Arial"/>
              <a:sym typeface="Arial"/>
            </a:endParaRPr>
          </a:p>
        </p:txBody>
      </p:sp>
      <p:sp>
        <p:nvSpPr>
          <p:cNvPr id="294" name="Google Shape;294;p20"/>
          <p:cNvSpPr txBox="1"/>
          <p:nvPr/>
        </p:nvSpPr>
        <p:spPr>
          <a:xfrm>
            <a:off x="9043749" y="4440143"/>
            <a:ext cx="1171575"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children</a:t>
            </a:r>
            <a:endParaRPr sz="1400" b="0" i="0" u="none" strike="noStrike" cap="none">
              <a:solidFill>
                <a:srgbClr val="000000"/>
              </a:solidFill>
              <a:latin typeface="Arial"/>
              <a:ea typeface="Arial"/>
              <a:cs typeface="Arial"/>
              <a:sym typeface="Arial"/>
            </a:endParaRPr>
          </a:p>
        </p:txBody>
      </p:sp>
      <p:sp>
        <p:nvSpPr>
          <p:cNvPr id="295" name="Google Shape;295;p20"/>
          <p:cNvSpPr txBox="1"/>
          <p:nvPr/>
        </p:nvSpPr>
        <p:spPr>
          <a:xfrm>
            <a:off x="8291273" y="3882930"/>
            <a:ext cx="776288"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state</a:t>
            </a:r>
            <a:endParaRPr sz="1400" b="0" i="0" u="none" strike="noStrike" cap="none">
              <a:solidFill>
                <a:srgbClr val="000000"/>
              </a:solidFill>
              <a:latin typeface="Arial"/>
              <a:ea typeface="Arial"/>
              <a:cs typeface="Arial"/>
              <a:sym typeface="Arial"/>
            </a:endParaRPr>
          </a:p>
        </p:txBody>
      </p:sp>
      <p:sp>
        <p:nvSpPr>
          <p:cNvPr id="296" name="Google Shape;296;p20"/>
          <p:cNvSpPr txBox="1"/>
          <p:nvPr/>
        </p:nvSpPr>
        <p:spPr>
          <a:xfrm>
            <a:off x="9053273" y="2344642"/>
            <a:ext cx="1143000"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Node</a:t>
            </a:r>
            <a:endParaRPr sz="1400" b="0" i="0" u="none" strike="noStrike" cap="none">
              <a:solidFill>
                <a:srgbClr val="000000"/>
              </a:solidFill>
              <a:latin typeface="Arial"/>
              <a:ea typeface="Arial"/>
              <a:cs typeface="Arial"/>
              <a:sym typeface="Arial"/>
            </a:endParaRPr>
          </a:p>
        </p:txBody>
      </p:sp>
      <p:sp>
        <p:nvSpPr>
          <p:cNvPr id="297" name="Google Shape;297;p20"/>
          <p:cNvSpPr txBox="1"/>
          <p:nvPr/>
        </p:nvSpPr>
        <p:spPr>
          <a:xfrm>
            <a:off x="6767273" y="2511330"/>
            <a:ext cx="1143000" cy="519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State</a:t>
            </a:r>
            <a:endParaRPr sz="1400" b="0" i="0" u="none" strike="noStrike" cap="none">
              <a:solidFill>
                <a:srgbClr val="000000"/>
              </a:solidFill>
              <a:latin typeface="Arial"/>
              <a:ea typeface="Arial"/>
              <a:cs typeface="Arial"/>
              <a:sym typeface="Arial"/>
            </a:endParaRPr>
          </a:p>
        </p:txBody>
      </p:sp>
      <p:graphicFrame>
        <p:nvGraphicFramePr>
          <p:cNvPr id="298" name="Google Shape;298;p20"/>
          <p:cNvGraphicFramePr/>
          <p:nvPr/>
        </p:nvGraphicFramePr>
        <p:xfrm>
          <a:off x="6919673" y="3384454"/>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aphicFrame>
        <p:nvGraphicFramePr>
          <p:cNvPr id="304" name="Google Shape;304;p21"/>
          <p:cNvGraphicFramePr/>
          <p:nvPr/>
        </p:nvGraphicFramePr>
        <p:xfrm>
          <a:off x="5640804" y="1287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5" name="Google Shape;305;p21"/>
          <p:cNvGraphicFramePr/>
          <p:nvPr/>
        </p:nvGraphicFramePr>
        <p:xfrm>
          <a:off x="564080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6" name="Google Shape;306;p21"/>
          <p:cNvGraphicFramePr/>
          <p:nvPr/>
        </p:nvGraphicFramePr>
        <p:xfrm>
          <a:off x="2935704" y="281137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7" name="Google Shape;307;p21"/>
          <p:cNvGraphicFramePr/>
          <p:nvPr/>
        </p:nvGraphicFramePr>
        <p:xfrm>
          <a:off x="8345904" y="28304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08" name="Google Shape;308;p21"/>
          <p:cNvCxnSpPr/>
          <p:nvPr/>
        </p:nvCxnSpPr>
        <p:spPr>
          <a:xfrm>
            <a:off x="6059904" y="2201776"/>
            <a:ext cx="2705100" cy="628650"/>
          </a:xfrm>
          <a:prstGeom prst="straightConnector1">
            <a:avLst/>
          </a:prstGeom>
          <a:noFill/>
          <a:ln w="9525" cap="flat" cmpd="sng">
            <a:solidFill>
              <a:schemeClr val="dk1"/>
            </a:solidFill>
            <a:prstDash val="solid"/>
            <a:miter lim="800000"/>
            <a:headEnd type="none" w="sm" len="sm"/>
            <a:tailEnd type="triangle" w="med" len="med"/>
          </a:ln>
        </p:spPr>
      </p:cxnSp>
      <p:cxnSp>
        <p:nvCxnSpPr>
          <p:cNvPr id="309" name="Google Shape;309;p21"/>
          <p:cNvCxnSpPr/>
          <p:nvPr/>
        </p:nvCxnSpPr>
        <p:spPr>
          <a:xfrm flipH="1">
            <a:off x="3354804" y="2182726"/>
            <a:ext cx="2705100" cy="628650"/>
          </a:xfrm>
          <a:prstGeom prst="straightConnector1">
            <a:avLst/>
          </a:prstGeom>
          <a:noFill/>
          <a:ln w="9525" cap="flat" cmpd="sng">
            <a:solidFill>
              <a:schemeClr val="dk1"/>
            </a:solidFill>
            <a:prstDash val="solid"/>
            <a:miter lim="800000"/>
            <a:headEnd type="none" w="sm" len="sm"/>
            <a:tailEnd type="triangle" w="med" len="med"/>
          </a:ln>
        </p:spPr>
      </p:cxnSp>
      <p:cxnSp>
        <p:nvCxnSpPr>
          <p:cNvPr id="310" name="Google Shape;310;p21"/>
          <p:cNvCxnSpPr/>
          <p:nvPr/>
        </p:nvCxnSpPr>
        <p:spPr>
          <a:xfrm>
            <a:off x="6059904" y="2182726"/>
            <a:ext cx="0" cy="647700"/>
          </a:xfrm>
          <a:prstGeom prst="straightConnector1">
            <a:avLst/>
          </a:prstGeom>
          <a:noFill/>
          <a:ln w="9525" cap="flat" cmpd="sng">
            <a:solidFill>
              <a:schemeClr val="dk1"/>
            </a:solidFill>
            <a:prstDash val="solid"/>
            <a:miter lim="800000"/>
            <a:headEnd type="none" w="sm" len="sm"/>
            <a:tailEnd type="triangle" w="med" len="med"/>
          </a:ln>
        </p:spPr>
      </p:cxnSp>
      <p:cxnSp>
        <p:nvCxnSpPr>
          <p:cNvPr id="311" name="Google Shape;311;p21"/>
          <p:cNvCxnSpPr/>
          <p:nvPr/>
        </p:nvCxnSpPr>
        <p:spPr>
          <a:xfrm>
            <a:off x="3354804" y="3706726"/>
            <a:ext cx="685800" cy="876300"/>
          </a:xfrm>
          <a:prstGeom prst="straightConnector1">
            <a:avLst/>
          </a:prstGeom>
          <a:noFill/>
          <a:ln w="9525" cap="flat" cmpd="sng">
            <a:solidFill>
              <a:schemeClr val="dk1"/>
            </a:solidFill>
            <a:prstDash val="solid"/>
            <a:miter lim="800000"/>
            <a:headEnd type="none" w="sm" len="sm"/>
            <a:tailEnd type="triangle" w="med" len="med"/>
          </a:ln>
        </p:spPr>
      </p:cxnSp>
      <p:cxnSp>
        <p:nvCxnSpPr>
          <p:cNvPr id="312" name="Google Shape;312;p21"/>
          <p:cNvCxnSpPr/>
          <p:nvPr/>
        </p:nvCxnSpPr>
        <p:spPr>
          <a:xfrm flipH="1">
            <a:off x="2592804" y="3706726"/>
            <a:ext cx="762000" cy="876300"/>
          </a:xfrm>
          <a:prstGeom prst="straightConnector1">
            <a:avLst/>
          </a:prstGeom>
          <a:noFill/>
          <a:ln w="9525" cap="flat" cmpd="sng">
            <a:solidFill>
              <a:schemeClr val="dk1"/>
            </a:solidFill>
            <a:prstDash val="solid"/>
            <a:miter lim="800000"/>
            <a:headEnd type="none" w="sm" len="sm"/>
            <a:tailEnd type="triangle" w="med" len="med"/>
          </a:ln>
        </p:spPr>
      </p:cxnSp>
      <p:cxnSp>
        <p:nvCxnSpPr>
          <p:cNvPr id="313" name="Google Shape;313;p21"/>
          <p:cNvCxnSpPr/>
          <p:nvPr/>
        </p:nvCxnSpPr>
        <p:spPr>
          <a:xfrm flipH="1">
            <a:off x="5336004" y="3725776"/>
            <a:ext cx="7239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4" name="Google Shape;314;p21"/>
          <p:cNvCxnSpPr/>
          <p:nvPr/>
        </p:nvCxnSpPr>
        <p:spPr>
          <a:xfrm>
            <a:off x="6059904" y="3725776"/>
            <a:ext cx="6477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5" name="Google Shape;315;p21"/>
          <p:cNvCxnSpPr/>
          <p:nvPr/>
        </p:nvCxnSpPr>
        <p:spPr>
          <a:xfrm>
            <a:off x="8765004" y="3725776"/>
            <a:ext cx="762000" cy="857250"/>
          </a:xfrm>
          <a:prstGeom prst="straightConnector1">
            <a:avLst/>
          </a:prstGeom>
          <a:noFill/>
          <a:ln w="9525" cap="flat" cmpd="sng">
            <a:solidFill>
              <a:schemeClr val="dk1"/>
            </a:solidFill>
            <a:prstDash val="solid"/>
            <a:miter lim="800000"/>
            <a:headEnd type="none" w="sm" len="sm"/>
            <a:tailEnd type="triangle" w="med" len="med"/>
          </a:ln>
        </p:spPr>
      </p:cxnSp>
      <p:cxnSp>
        <p:nvCxnSpPr>
          <p:cNvPr id="316" name="Google Shape;316;p21"/>
          <p:cNvCxnSpPr/>
          <p:nvPr/>
        </p:nvCxnSpPr>
        <p:spPr>
          <a:xfrm flipH="1">
            <a:off x="8079204" y="3725776"/>
            <a:ext cx="685800" cy="857250"/>
          </a:xfrm>
          <a:prstGeom prst="straightConnector1">
            <a:avLst/>
          </a:prstGeom>
          <a:noFill/>
          <a:ln w="9525" cap="flat" cmpd="sng">
            <a:solidFill>
              <a:schemeClr val="dk1"/>
            </a:solidFill>
            <a:prstDash val="solid"/>
            <a:miter lim="800000"/>
            <a:headEnd type="none" w="sm" len="sm"/>
            <a:tailEnd type="triangle" w="med" len="med"/>
          </a:ln>
        </p:spPr>
      </p:cxnSp>
      <p:graphicFrame>
        <p:nvGraphicFramePr>
          <p:cNvPr id="317" name="Google Shape;317;p21"/>
          <p:cNvGraphicFramePr/>
          <p:nvPr/>
        </p:nvGraphicFramePr>
        <p:xfrm>
          <a:off x="62885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8" name="Google Shape;318;p21"/>
          <p:cNvGraphicFramePr/>
          <p:nvPr/>
        </p:nvGraphicFramePr>
        <p:xfrm>
          <a:off x="49169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19" name="Google Shape;319;p21"/>
          <p:cNvGraphicFramePr/>
          <p:nvPr/>
        </p:nvGraphicFramePr>
        <p:xfrm>
          <a:off x="36215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0" name="Google Shape;320;p21"/>
          <p:cNvGraphicFramePr/>
          <p:nvPr/>
        </p:nvGraphicFramePr>
        <p:xfrm>
          <a:off x="21737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1" name="Google Shape;321;p21"/>
          <p:cNvGraphicFramePr/>
          <p:nvPr/>
        </p:nvGraphicFramePr>
        <p:xfrm>
          <a:off x="91079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22" name="Google Shape;322;p21"/>
          <p:cNvGraphicFramePr/>
          <p:nvPr/>
        </p:nvGraphicFramePr>
        <p:xfrm>
          <a:off x="7660104" y="4583026"/>
          <a:ext cx="838200" cy="895920"/>
        </p:xfrm>
        <a:graphic>
          <a:graphicData uri="http://schemas.openxmlformats.org/drawingml/2006/table">
            <a:tbl>
              <a:tblPr>
                <a:noFill/>
                <a:tableStyleId>{15350BB5-6D5B-4689-8FFE-2A864A171139}</a:tableStyleId>
              </a:tblPr>
              <a:tblGrid>
                <a:gridCol w="279400">
                  <a:extLst>
                    <a:ext uri="{9D8B030D-6E8A-4147-A177-3AD203B41FA5}">
                      <a16:colId xmlns:a16="http://schemas.microsoft.com/office/drawing/2014/main" val="20000"/>
                    </a:ext>
                  </a:extLst>
                </a:gridCol>
                <a:gridCol w="279400">
                  <a:extLst>
                    <a:ext uri="{9D8B030D-6E8A-4147-A177-3AD203B41FA5}">
                      <a16:colId xmlns:a16="http://schemas.microsoft.com/office/drawing/2014/main" val="20001"/>
                    </a:ext>
                  </a:extLst>
                </a:gridCol>
                <a:gridCol w="279400">
                  <a:extLst>
                    <a:ext uri="{9D8B030D-6E8A-4147-A177-3AD203B41FA5}">
                      <a16:colId xmlns:a16="http://schemas.microsoft.com/office/drawing/2014/main" val="20002"/>
                    </a:ext>
                  </a:extLst>
                </a:gridCol>
              </a:tblGrid>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7</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2</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endParaRPr sz="1600" b="1" i="0" u="none" strike="noStrike" cap="none">
                        <a:solidFill>
                          <a:schemeClr val="dk1"/>
                        </a:solidFill>
                        <a:latin typeface="Times New Roman"/>
                        <a:ea typeface="Times New Roman"/>
                        <a:cs typeface="Times New Roman"/>
                        <a:sym typeface="Times New Roman"/>
                      </a:endParaRPr>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5</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6</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 </a:t>
                      </a:r>
                      <a:r>
                        <a:rPr lang="en-US" sz="1600" b="1" i="0" u="none" strike="noStrike" cap="none">
                          <a:solidFill>
                            <a:srgbClr val="FF0000"/>
                          </a:solidFill>
                          <a:latin typeface="Times New Roman"/>
                          <a:ea typeface="Times New Roman"/>
                          <a:cs typeface="Times New Roman"/>
                          <a:sym typeface="Times New Roman"/>
                        </a:rPr>
                        <a:t>4</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8450">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8</a:t>
                      </a:r>
                      <a:endParaRPr sz="1400" u="none" strike="noStrike" cap="none"/>
                    </a:p>
                  </a:txBody>
                  <a:tcPr marL="64000" marR="45725" marT="27400" marB="27400">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3</a:t>
                      </a:r>
                      <a:endParaRPr sz="1400" u="none" strike="noStrike" cap="none"/>
                    </a:p>
                  </a:txBody>
                  <a:tcPr marL="64000" marR="45725" marT="27400" marB="2740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99"/>
                        </a:buClr>
                        <a:buSzPts val="1600"/>
                        <a:buFont typeface="Noto Sans Symbols"/>
                        <a:buNone/>
                      </a:pPr>
                      <a:r>
                        <a:rPr lang="en-US" sz="1600" b="1" i="0" u="none" strike="noStrike" cap="none">
                          <a:solidFill>
                            <a:schemeClr val="dk1"/>
                          </a:solidFill>
                          <a:latin typeface="Times New Roman"/>
                          <a:ea typeface="Times New Roman"/>
                          <a:cs typeface="Times New Roman"/>
                          <a:sym typeface="Times New Roman"/>
                        </a:rPr>
                        <a:t>1</a:t>
                      </a:r>
                      <a:endParaRPr sz="1400" u="none" strike="noStrike" cap="none"/>
                    </a:p>
                  </a:txBody>
                  <a:tcPr marL="64000" marR="45725" marT="27400" marB="27400">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323" name="Google Shape;323;p21"/>
          <p:cNvCxnSpPr/>
          <p:nvPr/>
        </p:nvCxnSpPr>
        <p:spPr>
          <a:xfrm>
            <a:off x="5336004" y="547837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4" name="Google Shape;324;p21"/>
          <p:cNvCxnSpPr/>
          <p:nvPr/>
        </p:nvCxnSpPr>
        <p:spPr>
          <a:xfrm>
            <a:off x="80792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5" name="Google Shape;325;p21"/>
          <p:cNvCxnSpPr/>
          <p:nvPr/>
        </p:nvCxnSpPr>
        <p:spPr>
          <a:xfrm>
            <a:off x="67076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6" name="Google Shape;326;p21"/>
          <p:cNvCxnSpPr/>
          <p:nvPr/>
        </p:nvCxnSpPr>
        <p:spPr>
          <a:xfrm>
            <a:off x="95270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7" name="Google Shape;327;p21"/>
          <p:cNvCxnSpPr/>
          <p:nvPr/>
        </p:nvCxnSpPr>
        <p:spPr>
          <a:xfrm>
            <a:off x="4040604" y="5459326"/>
            <a:ext cx="38100" cy="838200"/>
          </a:xfrm>
          <a:prstGeom prst="straightConnector1">
            <a:avLst/>
          </a:prstGeom>
          <a:noFill/>
          <a:ln w="9525" cap="flat" cmpd="sng">
            <a:solidFill>
              <a:schemeClr val="dk1"/>
            </a:solidFill>
            <a:prstDash val="solid"/>
            <a:miter lim="800000"/>
            <a:headEnd type="none" w="sm" len="sm"/>
            <a:tailEnd type="triangle" w="med" len="med"/>
          </a:ln>
        </p:spPr>
      </p:cxnSp>
      <p:cxnSp>
        <p:nvCxnSpPr>
          <p:cNvPr id="328" name="Google Shape;328;p21"/>
          <p:cNvCxnSpPr/>
          <p:nvPr/>
        </p:nvCxnSpPr>
        <p:spPr>
          <a:xfrm>
            <a:off x="2592804" y="5478377"/>
            <a:ext cx="38100" cy="819573"/>
          </a:xfrm>
          <a:prstGeom prst="straightConnector1">
            <a:avLst/>
          </a:prstGeom>
          <a:noFill/>
          <a:ln w="9525" cap="flat" cmpd="sng">
            <a:solidFill>
              <a:schemeClr val="dk1"/>
            </a:solidFill>
            <a:prstDash val="solid"/>
            <a:miter lim="800000"/>
            <a:headEnd type="none" w="sm" len="sm"/>
            <a:tailEnd type="triangle" w="med" len="med"/>
          </a:ln>
        </p:spPr>
      </p:cxnSp>
      <p:sp>
        <p:nvSpPr>
          <p:cNvPr id="329" name="Google Shape;329;p21"/>
          <p:cNvSpPr txBox="1"/>
          <p:nvPr/>
        </p:nvSpPr>
        <p:spPr>
          <a:xfrm>
            <a:off x="1873667" y="1303408"/>
            <a:ext cx="3648075"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a:t>
            </a:r>
            <a:r>
              <a:rPr lang="en-US" sz="2000" b="0" i="0" u="none" strike="noStrike" cap="none" dirty="0">
                <a:solidFill>
                  <a:schemeClr val="dk1"/>
                </a:solidFill>
                <a:latin typeface="Arial"/>
                <a:ea typeface="Arial"/>
                <a:cs typeface="Arial"/>
                <a:sym typeface="Arial"/>
              </a:rPr>
              <a:t>Nodes show state, parent, children - leaving </a:t>
            </a:r>
            <a:r>
              <a:rPr lang="en-US" sz="2000" b="0" i="1" u="none" strike="noStrike" cap="none" dirty="0">
                <a:solidFill>
                  <a:schemeClr val="dk1"/>
                </a:solidFill>
                <a:latin typeface="Arial"/>
                <a:ea typeface="Arial"/>
                <a:cs typeface="Arial"/>
                <a:sym typeface="Arial"/>
              </a:rPr>
              <a:t>Action, Cost, Depth</a:t>
            </a:r>
            <a:r>
              <a:rPr lang="en-US" sz="2000" b="0" i="0" u="none" strike="noStrike" cap="none" dirty="0">
                <a:solidFill>
                  <a:schemeClr val="dk1"/>
                </a:solidFill>
                <a:latin typeface="Arial"/>
                <a:ea typeface="Arial"/>
                <a:cs typeface="Arial"/>
                <a:sym typeface="Arial"/>
              </a:rPr>
              <a:t> Implicit)</a:t>
            </a:r>
            <a:endParaRPr sz="1400" b="0" i="0" u="none" strike="noStrike" cap="none" dirty="0">
              <a:solidFill>
                <a:srgbClr val="000000"/>
              </a:solidFill>
              <a:latin typeface="Arial"/>
              <a:ea typeface="Arial"/>
              <a:cs typeface="Arial"/>
              <a:sym typeface="Arial"/>
            </a:endParaRPr>
          </a:p>
        </p:txBody>
      </p:sp>
      <p:sp>
        <p:nvSpPr>
          <p:cNvPr id="330" name="Google Shape;330;p2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1800"/>
              <a:buNone/>
            </a:pPr>
            <a:r>
              <a:rPr lang="en-US">
                <a:latin typeface="Arial"/>
                <a:ea typeface="Arial"/>
                <a:cs typeface="Arial"/>
                <a:sym typeface="Arial"/>
              </a:rPr>
              <a:t>8-Puzzle</a:t>
            </a:r>
            <a:r>
              <a:rPr lang="en-US">
                <a:solidFill>
                  <a:schemeClr val="dk1"/>
                </a:solidFill>
                <a:latin typeface="Arial"/>
                <a:ea typeface="Arial"/>
                <a:cs typeface="Arial"/>
                <a:sym typeface="Arial"/>
              </a:rPr>
              <a:t> </a:t>
            </a:r>
            <a:r>
              <a:rPr lang="en-US" i="1">
                <a:solidFill>
                  <a:srgbClr val="DD8801"/>
                </a:solidFill>
                <a:latin typeface="Arial"/>
                <a:ea typeface="Arial"/>
                <a:cs typeface="Arial"/>
                <a:sym typeface="Arial"/>
              </a:rPr>
              <a:t>Search Tree </a:t>
            </a:r>
            <a:endParaRPr>
              <a:solidFill>
                <a:srgbClr val="DD8801"/>
              </a:solidFill>
            </a:endParaRPr>
          </a:p>
        </p:txBody>
      </p:sp>
      <p:sp>
        <p:nvSpPr>
          <p:cNvPr id="331" name="Google Shape;331;p2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52</a:t>
            </a:fld>
            <a:endParaRPr/>
          </a:p>
        </p:txBody>
      </p:sp>
      <p:cxnSp>
        <p:nvCxnSpPr>
          <p:cNvPr id="332" name="Google Shape;332;p21"/>
          <p:cNvCxnSpPr/>
          <p:nvPr/>
        </p:nvCxnSpPr>
        <p:spPr>
          <a:xfrm>
            <a:off x="6100246" y="2178244"/>
            <a:ext cx="4531658" cy="633132"/>
          </a:xfrm>
          <a:prstGeom prst="straightConnector1">
            <a:avLst/>
          </a:prstGeom>
          <a:noFill/>
          <a:ln w="9525" cap="flat" cmpd="sng">
            <a:solidFill>
              <a:schemeClr val="dk1"/>
            </a:solidFill>
            <a:prstDash val="solid"/>
            <a:miter lim="800000"/>
            <a:headEnd type="none" w="sm" len="sm"/>
            <a:tailEnd type="triangle" w="med" len="med"/>
          </a:ln>
        </p:spPr>
      </p:cxnSp>
      <p:sp>
        <p:nvSpPr>
          <p:cNvPr id="333" name="Google Shape;333;p21"/>
          <p:cNvSpPr txBox="1"/>
          <p:nvPr/>
        </p:nvSpPr>
        <p:spPr>
          <a:xfrm>
            <a:off x="-42715" y="4564764"/>
            <a:ext cx="2190750" cy="13233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BFBFBF"/>
                </a:solidFill>
                <a:latin typeface="Arial"/>
                <a:ea typeface="Arial"/>
                <a:cs typeface="Arial"/>
                <a:sym typeface="Arial"/>
              </a:rPr>
              <a:t>(Suppressing useless      “backwards” moves)</a:t>
            </a:r>
            <a:endParaRPr sz="1400" b="0" i="0" u="none" strike="noStrike" cap="none" dirty="0">
              <a:solidFill>
                <a:srgbClr val="BFBFBF"/>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p:nvPr/>
        </p:nvSpPr>
        <p:spPr>
          <a:xfrm>
            <a:off x="2062570" y="3294975"/>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0" name="Google Shape;340;p22"/>
          <p:cNvSpPr/>
          <p:nvPr/>
        </p:nvSpPr>
        <p:spPr>
          <a:xfrm>
            <a:off x="2084002" y="2473444"/>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2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Problem: Repeated states</a:t>
            </a:r>
            <a:endParaRPr/>
          </a:p>
        </p:txBody>
      </p:sp>
      <p:sp>
        <p:nvSpPr>
          <p:cNvPr id="342" name="Google Shape;342;p22"/>
          <p:cNvSpPr txBox="1">
            <a:spLocks noGrp="1"/>
          </p:cNvSpPr>
          <p:nvPr>
            <p:ph type="body" idx="1"/>
          </p:nvPr>
        </p:nvSpPr>
        <p:spPr>
          <a:xfrm>
            <a:off x="399673" y="1373771"/>
            <a:ext cx="10515600" cy="142952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Failure to detect </a:t>
            </a:r>
            <a:r>
              <a:rPr lang="en-US" b="1" i="1">
                <a:solidFill>
                  <a:schemeClr val="accent1"/>
                </a:solidFill>
              </a:rPr>
              <a:t>repeated states </a:t>
            </a:r>
            <a:r>
              <a:rPr lang="en-US"/>
              <a:t>can turn a linear problem into an</a:t>
            </a:r>
            <a:r>
              <a:rPr lang="en-US" b="1">
                <a:solidFill>
                  <a:schemeClr val="accent1"/>
                </a:solidFill>
              </a:rPr>
              <a:t> </a:t>
            </a:r>
            <a:r>
              <a:rPr lang="en-US" b="1" i="1">
                <a:solidFill>
                  <a:schemeClr val="accent1"/>
                </a:solidFill>
              </a:rPr>
              <a:t>exponential</a:t>
            </a:r>
            <a:r>
              <a:rPr lang="en-US" b="1">
                <a:solidFill>
                  <a:schemeClr val="accent1"/>
                </a:solidFill>
              </a:rPr>
              <a:t> </a:t>
            </a:r>
            <a:r>
              <a:rPr lang="en-US"/>
              <a:t>one!</a:t>
            </a:r>
            <a:endParaRPr/>
          </a:p>
        </p:txBody>
      </p:sp>
      <p:pic>
        <p:nvPicPr>
          <p:cNvPr id="343" name="Google Shape;343;p22" descr="ribbon-space"/>
          <p:cNvPicPr preferRelativeResize="0"/>
          <p:nvPr/>
        </p:nvPicPr>
        <p:blipFill rotWithShape="1">
          <a:blip r:embed="rId3">
            <a:alphaModFix/>
          </a:blip>
          <a:srcRect/>
          <a:stretch/>
        </p:blipFill>
        <p:spPr>
          <a:xfrm>
            <a:off x="12901521" y="365125"/>
            <a:ext cx="5475493" cy="1935163"/>
          </a:xfrm>
          <a:prstGeom prst="rect">
            <a:avLst/>
          </a:prstGeom>
          <a:noFill/>
          <a:ln>
            <a:noFill/>
          </a:ln>
        </p:spPr>
      </p:pic>
      <p:sp>
        <p:nvSpPr>
          <p:cNvPr id="344" name="Google Shape;344;p22"/>
          <p:cNvSpPr/>
          <p:nvPr/>
        </p:nvSpPr>
        <p:spPr>
          <a:xfrm>
            <a:off x="2102356" y="4111026"/>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 name="Google Shape;345;p22"/>
          <p:cNvSpPr/>
          <p:nvPr/>
        </p:nvSpPr>
        <p:spPr>
          <a:xfrm>
            <a:off x="2806179" y="2380661"/>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6" name="Google Shape;346;p22"/>
          <p:cNvSpPr/>
          <p:nvPr/>
        </p:nvSpPr>
        <p:spPr>
          <a:xfrm>
            <a:off x="2806179" y="3186204"/>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7" name="Google Shape;347;p22"/>
          <p:cNvSpPr/>
          <p:nvPr/>
        </p:nvSpPr>
        <p:spPr>
          <a:xfrm>
            <a:off x="2806179" y="399174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8" name="Google Shape;348;p22"/>
          <p:cNvSpPr/>
          <p:nvPr/>
        </p:nvSpPr>
        <p:spPr>
          <a:xfrm>
            <a:off x="2128482" y="4929632"/>
            <a:ext cx="1592992" cy="830294"/>
          </a:xfrm>
          <a:prstGeom prst="ellipse">
            <a:avLst/>
          </a:prstGeom>
          <a:noFill/>
          <a:ln w="19050" cap="flat" cmpd="sng">
            <a:solidFill>
              <a:srgbClr val="2804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9" name="Google Shape;349;p22"/>
          <p:cNvSpPr/>
          <p:nvPr/>
        </p:nvSpPr>
        <p:spPr>
          <a:xfrm>
            <a:off x="1967697" y="5290342"/>
            <a:ext cx="1968137" cy="51816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22"/>
          <p:cNvSpPr/>
          <p:nvPr/>
        </p:nvSpPr>
        <p:spPr>
          <a:xfrm rot="-10278170">
            <a:off x="2063633" y="5222299"/>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1" name="Google Shape;351;p22"/>
          <p:cNvSpPr/>
          <p:nvPr/>
        </p:nvSpPr>
        <p:spPr>
          <a:xfrm>
            <a:off x="2810533" y="4836478"/>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p22"/>
          <p:cNvSpPr/>
          <p:nvPr/>
        </p:nvSpPr>
        <p:spPr>
          <a:xfrm rot="-9826531">
            <a:off x="2019153" y="3542593"/>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3" name="Google Shape;353;p22"/>
          <p:cNvSpPr/>
          <p:nvPr/>
        </p:nvSpPr>
        <p:spPr>
          <a:xfrm rot="9929857">
            <a:off x="3590713" y="2733466"/>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4" name="Google Shape;354;p22"/>
          <p:cNvSpPr/>
          <p:nvPr/>
        </p:nvSpPr>
        <p:spPr>
          <a:xfrm rot="10473281">
            <a:off x="3650245" y="5237736"/>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 name="Google Shape;355;p22"/>
          <p:cNvSpPr/>
          <p:nvPr/>
        </p:nvSpPr>
        <p:spPr>
          <a:xfrm rot="-9826531">
            <a:off x="2037507" y="2704327"/>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 name="Google Shape;356;p22"/>
          <p:cNvSpPr/>
          <p:nvPr/>
        </p:nvSpPr>
        <p:spPr>
          <a:xfrm rot="-9826531">
            <a:off x="2063633" y="4351810"/>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22"/>
          <p:cNvSpPr/>
          <p:nvPr/>
        </p:nvSpPr>
        <p:spPr>
          <a:xfrm rot="9929857">
            <a:off x="3570180" y="3544389"/>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8" name="Google Shape;358;p22"/>
          <p:cNvSpPr/>
          <p:nvPr/>
        </p:nvSpPr>
        <p:spPr>
          <a:xfrm rot="9929857">
            <a:off x="3610156" y="4344690"/>
            <a:ext cx="129698" cy="244960"/>
          </a:xfrm>
          <a:prstGeom prst="triangl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9" name="Google Shape;359;p22"/>
          <p:cNvSpPr txBox="1"/>
          <p:nvPr/>
        </p:nvSpPr>
        <p:spPr>
          <a:xfrm>
            <a:off x="1501985" y="2304766"/>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A</a:t>
            </a:r>
            <a:endParaRPr/>
          </a:p>
        </p:txBody>
      </p:sp>
      <p:sp>
        <p:nvSpPr>
          <p:cNvPr id="360" name="Google Shape;360;p22"/>
          <p:cNvSpPr txBox="1"/>
          <p:nvPr/>
        </p:nvSpPr>
        <p:spPr>
          <a:xfrm>
            <a:off x="1506226" y="316001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61" name="Google Shape;361;p22"/>
          <p:cNvSpPr txBox="1"/>
          <p:nvPr/>
        </p:nvSpPr>
        <p:spPr>
          <a:xfrm>
            <a:off x="1501984" y="396958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62" name="Google Shape;362;p22"/>
          <p:cNvSpPr txBox="1"/>
          <p:nvPr/>
        </p:nvSpPr>
        <p:spPr>
          <a:xfrm>
            <a:off x="1493614" y="480593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D</a:t>
            </a:r>
            <a:endParaRPr/>
          </a:p>
        </p:txBody>
      </p:sp>
      <p:sp>
        <p:nvSpPr>
          <p:cNvPr id="363" name="Google Shape;363;p22"/>
          <p:cNvSpPr/>
          <p:nvPr/>
        </p:nvSpPr>
        <p:spPr>
          <a:xfrm>
            <a:off x="7891805" y="2821769"/>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22"/>
          <p:cNvSpPr/>
          <p:nvPr/>
        </p:nvSpPr>
        <p:spPr>
          <a:xfrm>
            <a:off x="6487075" y="3550638"/>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2"/>
          <p:cNvSpPr/>
          <p:nvPr/>
        </p:nvSpPr>
        <p:spPr>
          <a:xfrm>
            <a:off x="9309788" y="3563890"/>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6" name="Google Shape;366;p22"/>
          <p:cNvSpPr/>
          <p:nvPr/>
        </p:nvSpPr>
        <p:spPr>
          <a:xfrm>
            <a:off x="6089510" y="433251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22"/>
          <p:cNvSpPr/>
          <p:nvPr/>
        </p:nvSpPr>
        <p:spPr>
          <a:xfrm>
            <a:off x="6911145" y="4332517"/>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8" name="Google Shape;368;p22"/>
          <p:cNvSpPr/>
          <p:nvPr/>
        </p:nvSpPr>
        <p:spPr>
          <a:xfrm>
            <a:off x="8917465" y="4331175"/>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9" name="Google Shape;369;p22"/>
          <p:cNvSpPr/>
          <p:nvPr/>
        </p:nvSpPr>
        <p:spPr>
          <a:xfrm>
            <a:off x="9827409" y="4294551"/>
            <a:ext cx="217542" cy="217542"/>
          </a:xfrm>
          <a:prstGeom prst="ellipse">
            <a:avLst/>
          </a:prstGeom>
          <a:solidFill>
            <a:srgbClr val="7F7F7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70" name="Google Shape;370;p22"/>
          <p:cNvCxnSpPr>
            <a:stCxn id="363" idx="3"/>
            <a:endCxn id="364" idx="7"/>
          </p:cNvCxnSpPr>
          <p:nvPr/>
        </p:nvCxnSpPr>
        <p:spPr>
          <a:xfrm flipH="1">
            <a:off x="6672663" y="3007453"/>
            <a:ext cx="1251000" cy="575100"/>
          </a:xfrm>
          <a:prstGeom prst="straightConnector1">
            <a:avLst/>
          </a:prstGeom>
          <a:noFill/>
          <a:ln w="19050" cap="flat" cmpd="sng">
            <a:solidFill>
              <a:srgbClr val="35025F"/>
            </a:solidFill>
            <a:prstDash val="solid"/>
            <a:round/>
            <a:headEnd type="none" w="sm" len="sm"/>
            <a:tailEnd type="none" w="sm" len="sm"/>
          </a:ln>
        </p:spPr>
      </p:cxnSp>
      <p:cxnSp>
        <p:nvCxnSpPr>
          <p:cNvPr id="371" name="Google Shape;371;p22"/>
          <p:cNvCxnSpPr>
            <a:stCxn id="364" idx="3"/>
            <a:endCxn id="366" idx="7"/>
          </p:cNvCxnSpPr>
          <p:nvPr/>
        </p:nvCxnSpPr>
        <p:spPr>
          <a:xfrm flipH="1">
            <a:off x="6275333" y="3736322"/>
            <a:ext cx="243600" cy="628200"/>
          </a:xfrm>
          <a:prstGeom prst="straightConnector1">
            <a:avLst/>
          </a:prstGeom>
          <a:noFill/>
          <a:ln w="19050" cap="flat" cmpd="sng">
            <a:solidFill>
              <a:srgbClr val="35025F"/>
            </a:solidFill>
            <a:prstDash val="solid"/>
            <a:round/>
            <a:headEnd type="none" w="sm" len="sm"/>
            <a:tailEnd type="none" w="sm" len="sm"/>
          </a:ln>
        </p:spPr>
      </p:cxnSp>
      <p:cxnSp>
        <p:nvCxnSpPr>
          <p:cNvPr id="372" name="Google Shape;372;p22"/>
          <p:cNvCxnSpPr>
            <a:stCxn id="364" idx="5"/>
            <a:endCxn id="367" idx="0"/>
          </p:cNvCxnSpPr>
          <p:nvPr/>
        </p:nvCxnSpPr>
        <p:spPr>
          <a:xfrm>
            <a:off x="6672759" y="3736322"/>
            <a:ext cx="347100" cy="596100"/>
          </a:xfrm>
          <a:prstGeom prst="straightConnector1">
            <a:avLst/>
          </a:prstGeom>
          <a:noFill/>
          <a:ln w="19050" cap="flat" cmpd="sng">
            <a:solidFill>
              <a:srgbClr val="35025F"/>
            </a:solidFill>
            <a:prstDash val="solid"/>
            <a:round/>
            <a:headEnd type="none" w="sm" len="sm"/>
            <a:tailEnd type="none" w="sm" len="sm"/>
          </a:ln>
        </p:spPr>
      </p:cxnSp>
      <p:cxnSp>
        <p:nvCxnSpPr>
          <p:cNvPr id="373" name="Google Shape;373;p22"/>
          <p:cNvCxnSpPr/>
          <p:nvPr/>
        </p:nvCxnSpPr>
        <p:spPr>
          <a:xfrm flipH="1">
            <a:off x="5952326" y="4526208"/>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74" name="Google Shape;374;p22"/>
          <p:cNvCxnSpPr/>
          <p:nvPr/>
        </p:nvCxnSpPr>
        <p:spPr>
          <a:xfrm>
            <a:off x="6275370" y="4526208"/>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75" name="Google Shape;375;p22"/>
          <p:cNvCxnSpPr/>
          <p:nvPr/>
        </p:nvCxnSpPr>
        <p:spPr>
          <a:xfrm flipH="1">
            <a:off x="9104119" y="3743466"/>
            <a:ext cx="243739" cy="628053"/>
          </a:xfrm>
          <a:prstGeom prst="straightConnector1">
            <a:avLst/>
          </a:prstGeom>
          <a:noFill/>
          <a:ln w="19050" cap="flat" cmpd="sng">
            <a:solidFill>
              <a:srgbClr val="35025F"/>
            </a:solidFill>
            <a:prstDash val="solid"/>
            <a:round/>
            <a:headEnd type="none" w="sm" len="sm"/>
            <a:tailEnd type="none" w="sm" len="sm"/>
          </a:ln>
        </p:spPr>
      </p:cxnSp>
      <p:cxnSp>
        <p:nvCxnSpPr>
          <p:cNvPr id="376" name="Google Shape;376;p22"/>
          <p:cNvCxnSpPr/>
          <p:nvPr/>
        </p:nvCxnSpPr>
        <p:spPr>
          <a:xfrm>
            <a:off x="9501684" y="3743466"/>
            <a:ext cx="347157" cy="596195"/>
          </a:xfrm>
          <a:prstGeom prst="straightConnector1">
            <a:avLst/>
          </a:prstGeom>
          <a:noFill/>
          <a:ln w="19050" cap="flat" cmpd="sng">
            <a:solidFill>
              <a:srgbClr val="35025F"/>
            </a:solidFill>
            <a:prstDash val="solid"/>
            <a:round/>
            <a:headEnd type="none" w="sm" len="sm"/>
            <a:tailEnd type="none" w="sm" len="sm"/>
          </a:ln>
        </p:spPr>
      </p:cxnSp>
      <p:cxnSp>
        <p:nvCxnSpPr>
          <p:cNvPr id="377" name="Google Shape;377;p22"/>
          <p:cNvCxnSpPr/>
          <p:nvPr/>
        </p:nvCxnSpPr>
        <p:spPr>
          <a:xfrm flipH="1">
            <a:off x="6773857" y="4526208"/>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78" name="Google Shape;378;p22"/>
          <p:cNvCxnSpPr/>
          <p:nvPr/>
        </p:nvCxnSpPr>
        <p:spPr>
          <a:xfrm>
            <a:off x="7096901" y="4526208"/>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79" name="Google Shape;379;p22"/>
          <p:cNvCxnSpPr/>
          <p:nvPr/>
        </p:nvCxnSpPr>
        <p:spPr>
          <a:xfrm flipH="1">
            <a:off x="8781251" y="4511920"/>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80" name="Google Shape;380;p22"/>
          <p:cNvCxnSpPr/>
          <p:nvPr/>
        </p:nvCxnSpPr>
        <p:spPr>
          <a:xfrm>
            <a:off x="9104295" y="4511920"/>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81" name="Google Shape;381;p22"/>
          <p:cNvCxnSpPr/>
          <p:nvPr/>
        </p:nvCxnSpPr>
        <p:spPr>
          <a:xfrm flipH="1">
            <a:off x="9688507" y="4483345"/>
            <a:ext cx="169219" cy="623924"/>
          </a:xfrm>
          <a:prstGeom prst="straightConnector1">
            <a:avLst/>
          </a:prstGeom>
          <a:noFill/>
          <a:ln w="19050" cap="flat" cmpd="sng">
            <a:solidFill>
              <a:srgbClr val="35025F"/>
            </a:solidFill>
            <a:prstDash val="solid"/>
            <a:round/>
            <a:headEnd type="none" w="sm" len="sm"/>
            <a:tailEnd type="none" w="sm" len="sm"/>
          </a:ln>
        </p:spPr>
      </p:cxnSp>
      <p:cxnSp>
        <p:nvCxnSpPr>
          <p:cNvPr id="382" name="Google Shape;382;p22"/>
          <p:cNvCxnSpPr/>
          <p:nvPr/>
        </p:nvCxnSpPr>
        <p:spPr>
          <a:xfrm>
            <a:off x="10011551" y="4483345"/>
            <a:ext cx="192935" cy="623924"/>
          </a:xfrm>
          <a:prstGeom prst="straightConnector1">
            <a:avLst/>
          </a:prstGeom>
          <a:noFill/>
          <a:ln w="19050" cap="flat" cmpd="sng">
            <a:solidFill>
              <a:srgbClr val="35025F"/>
            </a:solidFill>
            <a:prstDash val="solid"/>
            <a:round/>
            <a:headEnd type="none" w="sm" len="sm"/>
            <a:tailEnd type="none" w="sm" len="sm"/>
          </a:ln>
        </p:spPr>
      </p:cxnSp>
      <p:cxnSp>
        <p:nvCxnSpPr>
          <p:cNvPr id="383" name="Google Shape;383;p22"/>
          <p:cNvCxnSpPr>
            <a:stCxn id="365" idx="1"/>
            <a:endCxn id="363" idx="5"/>
          </p:cNvCxnSpPr>
          <p:nvPr/>
        </p:nvCxnSpPr>
        <p:spPr>
          <a:xfrm rot="10800000">
            <a:off x="8077447" y="3007448"/>
            <a:ext cx="1264200" cy="588300"/>
          </a:xfrm>
          <a:prstGeom prst="straightConnector1">
            <a:avLst/>
          </a:prstGeom>
          <a:noFill/>
          <a:ln w="19050" cap="flat" cmpd="sng">
            <a:solidFill>
              <a:srgbClr val="35025F"/>
            </a:solidFill>
            <a:prstDash val="solid"/>
            <a:round/>
            <a:headEnd type="none" w="sm" len="sm"/>
            <a:tailEnd type="none" w="sm" len="sm"/>
          </a:ln>
        </p:spPr>
      </p:cxnSp>
      <p:sp>
        <p:nvSpPr>
          <p:cNvPr id="384" name="Google Shape;384;p22"/>
          <p:cNvSpPr txBox="1"/>
          <p:nvPr/>
        </p:nvSpPr>
        <p:spPr>
          <a:xfrm>
            <a:off x="7412825" y="2622420"/>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A</a:t>
            </a:r>
            <a:endParaRPr/>
          </a:p>
        </p:txBody>
      </p:sp>
      <p:sp>
        <p:nvSpPr>
          <p:cNvPr id="385" name="Google Shape;385;p22"/>
          <p:cNvSpPr txBox="1"/>
          <p:nvPr/>
        </p:nvSpPr>
        <p:spPr>
          <a:xfrm>
            <a:off x="6007524" y="3509780"/>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86" name="Google Shape;386;p22"/>
          <p:cNvSpPr txBox="1"/>
          <p:nvPr/>
        </p:nvSpPr>
        <p:spPr>
          <a:xfrm>
            <a:off x="8829305" y="3524067"/>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B</a:t>
            </a:r>
            <a:endParaRPr/>
          </a:p>
        </p:txBody>
      </p:sp>
      <p:sp>
        <p:nvSpPr>
          <p:cNvPr id="387" name="Google Shape;387;p22"/>
          <p:cNvSpPr txBox="1"/>
          <p:nvPr/>
        </p:nvSpPr>
        <p:spPr>
          <a:xfrm>
            <a:off x="5582968" y="4294259"/>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88" name="Google Shape;388;p22"/>
          <p:cNvSpPr txBox="1"/>
          <p:nvPr/>
        </p:nvSpPr>
        <p:spPr>
          <a:xfrm>
            <a:off x="6533087" y="4287115"/>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89" name="Google Shape;389;p22"/>
          <p:cNvSpPr txBox="1"/>
          <p:nvPr/>
        </p:nvSpPr>
        <p:spPr>
          <a:xfrm>
            <a:off x="8511906" y="4279971"/>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
        <p:nvSpPr>
          <p:cNvPr id="390" name="Google Shape;390;p22"/>
          <p:cNvSpPr txBox="1"/>
          <p:nvPr/>
        </p:nvSpPr>
        <p:spPr>
          <a:xfrm>
            <a:off x="9447737" y="4265683"/>
            <a:ext cx="403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Open Sans"/>
                <a:ea typeface="Open Sans"/>
                <a:cs typeface="Open Sans"/>
                <a:sym typeface="Open Sans"/>
              </a:rPr>
              <a:t>C</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54</a:t>
            </a:fld>
            <a:endParaRPr sz="1400">
              <a:solidFill>
                <a:schemeClr val="dk1"/>
              </a:solidFill>
              <a:latin typeface="Tahoma"/>
              <a:ea typeface="Tahoma"/>
              <a:cs typeface="Tahoma"/>
              <a:sym typeface="Tahoma"/>
            </a:endParaRPr>
          </a:p>
        </p:txBody>
      </p:sp>
      <p:sp>
        <p:nvSpPr>
          <p:cNvPr id="397" name="Google Shape;397;p23"/>
          <p:cNvSpPr txBox="1">
            <a:spLocks noGrp="1"/>
          </p:cNvSpPr>
          <p:nvPr>
            <p:ph type="title"/>
          </p:nvPr>
        </p:nvSpPr>
        <p:spPr>
          <a:xfrm>
            <a:off x="399673" y="365125"/>
            <a:ext cx="10954127" cy="772052"/>
          </a:xfrm>
          <a:prstGeom prst="rect">
            <a:avLst/>
          </a:prstGeom>
          <a:noFill/>
          <a:ln>
            <a:noFill/>
          </a:ln>
        </p:spPr>
        <p:txBody>
          <a:bodyPr spcFirstLastPara="1" wrap="square" lIns="90475" tIns="44450" rIns="90475" bIns="4445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Solution: Graph Search!</a:t>
            </a:r>
            <a:endParaRPr/>
          </a:p>
        </p:txBody>
      </p:sp>
      <p:sp>
        <p:nvSpPr>
          <p:cNvPr id="398" name="Google Shape;398;p23"/>
          <p:cNvSpPr txBox="1">
            <a:spLocks noGrp="1"/>
          </p:cNvSpPr>
          <p:nvPr>
            <p:ph type="body" idx="1"/>
          </p:nvPr>
        </p:nvSpPr>
        <p:spPr>
          <a:xfrm>
            <a:off x="559054" y="3840462"/>
            <a:ext cx="10322306" cy="2819400"/>
          </a:xfrm>
          <a:prstGeom prst="rect">
            <a:avLst/>
          </a:prstGeom>
          <a:noFill/>
          <a:ln>
            <a:noFill/>
          </a:ln>
        </p:spPr>
        <p:txBody>
          <a:bodyPr spcFirstLastPara="1" wrap="square" lIns="90475" tIns="44450" rIns="90475" bIns="44450" anchor="t" anchorCtr="0">
            <a:normAutofit/>
          </a:bodyPr>
          <a:lstStyle/>
          <a:p>
            <a:pPr marL="0" lvl="0" indent="0" algn="l" rtl="0">
              <a:lnSpc>
                <a:spcPct val="90000"/>
              </a:lnSpc>
              <a:spcBef>
                <a:spcPts val="0"/>
              </a:spcBef>
              <a:spcAft>
                <a:spcPts val="0"/>
              </a:spcAft>
              <a:buClr>
                <a:schemeClr val="dk1"/>
              </a:buClr>
              <a:buSzPts val="2800"/>
              <a:buNone/>
            </a:pPr>
            <a:r>
              <a:rPr lang="en-US" sz="2800"/>
              <a:t>Graph search</a:t>
            </a:r>
            <a:endParaRPr sz="2400"/>
          </a:p>
          <a:p>
            <a:pPr marL="685800" lvl="1" indent="-228600" algn="l" rtl="0">
              <a:lnSpc>
                <a:spcPct val="90000"/>
              </a:lnSpc>
              <a:spcBef>
                <a:spcPts val="500"/>
              </a:spcBef>
              <a:spcAft>
                <a:spcPts val="0"/>
              </a:spcAft>
              <a:buClr>
                <a:schemeClr val="dk1"/>
              </a:buClr>
              <a:buSzPts val="2400"/>
              <a:buChar char="•"/>
            </a:pPr>
            <a:r>
              <a:rPr lang="en-US" sz="2400"/>
              <a:t>Simple Mod from tree search</a:t>
            </a:r>
            <a:r>
              <a:rPr lang="en-US" sz="2400" i="1">
                <a:solidFill>
                  <a:schemeClr val="dk1"/>
                </a:solidFill>
              </a:rPr>
              <a:t>:</a:t>
            </a:r>
            <a:r>
              <a:rPr lang="en-US" sz="2400" i="1">
                <a:solidFill>
                  <a:srgbClr val="FF0000"/>
                </a:solidFill>
              </a:rPr>
              <a:t> </a:t>
            </a:r>
            <a:r>
              <a:rPr lang="en-US" sz="2400" i="1">
                <a:solidFill>
                  <a:srgbClr val="C00000"/>
                </a:solidFill>
              </a:rPr>
              <a:t>Check to see if a node has been visited before adding to search queue</a:t>
            </a:r>
            <a:endParaRPr>
              <a:solidFill>
                <a:srgbClr val="C00000"/>
              </a:solidFill>
            </a:endParaRPr>
          </a:p>
          <a:p>
            <a:pPr marL="1143000" lvl="2" indent="-228600" algn="l" rtl="0">
              <a:lnSpc>
                <a:spcPct val="90000"/>
              </a:lnSpc>
              <a:spcBef>
                <a:spcPts val="500"/>
              </a:spcBef>
              <a:spcAft>
                <a:spcPts val="0"/>
              </a:spcAft>
              <a:buClr>
                <a:schemeClr val="dk1"/>
              </a:buClr>
              <a:buSzPts val="1800"/>
              <a:buChar char="•"/>
            </a:pPr>
            <a:r>
              <a:rPr lang="en-US" sz="1800"/>
              <a:t>must keep track of all possible states (can use a lot of memory)</a:t>
            </a:r>
            <a:endParaRPr/>
          </a:p>
          <a:p>
            <a:pPr marL="1143000" lvl="2" indent="-228600" algn="l" rtl="0">
              <a:lnSpc>
                <a:spcPct val="90000"/>
              </a:lnSpc>
              <a:spcBef>
                <a:spcPts val="500"/>
              </a:spcBef>
              <a:spcAft>
                <a:spcPts val="0"/>
              </a:spcAft>
              <a:buClr>
                <a:schemeClr val="dk1"/>
              </a:buClr>
              <a:buSzPts val="1800"/>
              <a:buChar char="•"/>
            </a:pPr>
            <a:r>
              <a:rPr lang="en-US" sz="1800"/>
              <a:t>e.g., 8-puzzle problem, we have 9!/2 </a:t>
            </a:r>
            <a:r>
              <a:rPr lang="en-US" sz="1800">
                <a:latin typeface="MS PGothic"/>
                <a:ea typeface="MS PGothic"/>
                <a:cs typeface="MS PGothic"/>
                <a:sym typeface="MS PGothic"/>
              </a:rPr>
              <a:t>≈</a:t>
            </a:r>
            <a:r>
              <a:rPr lang="en-US" sz="1800"/>
              <a:t>182K states</a:t>
            </a:r>
            <a:endParaRPr/>
          </a:p>
        </p:txBody>
      </p:sp>
      <p:sp>
        <p:nvSpPr>
          <p:cNvPr id="399" name="Google Shape;399;p23"/>
          <p:cNvSpPr/>
          <p:nvPr/>
        </p:nvSpPr>
        <p:spPr>
          <a:xfrm>
            <a:off x="2825750" y="19875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0" name="Google Shape;400;p23"/>
          <p:cNvSpPr/>
          <p:nvPr/>
        </p:nvSpPr>
        <p:spPr>
          <a:xfrm>
            <a:off x="3435350" y="2673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1" name="Google Shape;401;p23"/>
          <p:cNvSpPr/>
          <p:nvPr/>
        </p:nvSpPr>
        <p:spPr>
          <a:xfrm>
            <a:off x="3968750" y="1530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cxnSp>
        <p:nvCxnSpPr>
          <p:cNvPr id="402" name="Google Shape;402;p23"/>
          <p:cNvCxnSpPr/>
          <p:nvPr/>
        </p:nvCxnSpPr>
        <p:spPr>
          <a:xfrm rot="10800000" flipH="1">
            <a:off x="3048000" y="1676400"/>
            <a:ext cx="914400" cy="381000"/>
          </a:xfrm>
          <a:prstGeom prst="straightConnector1">
            <a:avLst/>
          </a:prstGeom>
          <a:noFill/>
          <a:ln w="12700" cap="flat" cmpd="sng">
            <a:solidFill>
              <a:schemeClr val="dk1"/>
            </a:solidFill>
            <a:prstDash val="solid"/>
            <a:round/>
            <a:headEnd type="triangle" w="med" len="med"/>
            <a:tailEnd type="triangle" w="med" len="med"/>
          </a:ln>
        </p:spPr>
      </p:cxnSp>
      <p:cxnSp>
        <p:nvCxnSpPr>
          <p:cNvPr id="403" name="Google Shape;403;p23"/>
          <p:cNvCxnSpPr/>
          <p:nvPr/>
        </p:nvCxnSpPr>
        <p:spPr>
          <a:xfrm flipH="1">
            <a:off x="3581400" y="1752600"/>
            <a:ext cx="457200" cy="914400"/>
          </a:xfrm>
          <a:prstGeom prst="straightConnector1">
            <a:avLst/>
          </a:prstGeom>
          <a:noFill/>
          <a:ln w="12700" cap="flat" cmpd="sng">
            <a:solidFill>
              <a:schemeClr val="dk1"/>
            </a:solidFill>
            <a:prstDash val="solid"/>
            <a:round/>
            <a:headEnd type="triangle" w="med" len="med"/>
            <a:tailEnd type="triangle" w="med" len="med"/>
          </a:ln>
        </p:spPr>
      </p:cxnSp>
      <p:cxnSp>
        <p:nvCxnSpPr>
          <p:cNvPr id="404" name="Google Shape;404;p23"/>
          <p:cNvCxnSpPr/>
          <p:nvPr/>
        </p:nvCxnSpPr>
        <p:spPr>
          <a:xfrm>
            <a:off x="2981326" y="2139950"/>
            <a:ext cx="447675" cy="603250"/>
          </a:xfrm>
          <a:prstGeom prst="straightConnector1">
            <a:avLst/>
          </a:prstGeom>
          <a:noFill/>
          <a:ln w="12700" cap="flat" cmpd="sng">
            <a:solidFill>
              <a:schemeClr val="dk1"/>
            </a:solidFill>
            <a:prstDash val="solid"/>
            <a:round/>
            <a:headEnd type="triangle" w="med" len="med"/>
            <a:tailEnd type="triangle" w="med" len="med"/>
          </a:ln>
        </p:spPr>
      </p:cxnSp>
      <p:sp>
        <p:nvSpPr>
          <p:cNvPr id="405" name="Google Shape;405;p23"/>
          <p:cNvSpPr/>
          <p:nvPr/>
        </p:nvSpPr>
        <p:spPr>
          <a:xfrm>
            <a:off x="2576513" y="1577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06" name="Google Shape;406;p23"/>
          <p:cNvSpPr/>
          <p:nvPr/>
        </p:nvSpPr>
        <p:spPr>
          <a:xfrm>
            <a:off x="4024313" y="1196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07" name="Google Shape;407;p23"/>
          <p:cNvSpPr/>
          <p:nvPr/>
        </p:nvSpPr>
        <p:spPr>
          <a:xfrm>
            <a:off x="37195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08" name="Google Shape;408;p23"/>
          <p:cNvSpPr/>
          <p:nvPr/>
        </p:nvSpPr>
        <p:spPr>
          <a:xfrm>
            <a:off x="7473950" y="12255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09" name="Google Shape;409;p23"/>
          <p:cNvSpPr/>
          <p:nvPr/>
        </p:nvSpPr>
        <p:spPr>
          <a:xfrm>
            <a:off x="6483350" y="21399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0" name="Google Shape;410;p23"/>
          <p:cNvSpPr/>
          <p:nvPr/>
        </p:nvSpPr>
        <p:spPr>
          <a:xfrm>
            <a:off x="5797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1" name="Google Shape;411;p23"/>
          <p:cNvSpPr/>
          <p:nvPr/>
        </p:nvSpPr>
        <p:spPr>
          <a:xfrm>
            <a:off x="6940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2" name="Google Shape;412;p23"/>
          <p:cNvSpPr/>
          <p:nvPr/>
        </p:nvSpPr>
        <p:spPr>
          <a:xfrm>
            <a:off x="8083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3" name="Google Shape;413;p23"/>
          <p:cNvSpPr/>
          <p:nvPr/>
        </p:nvSpPr>
        <p:spPr>
          <a:xfrm>
            <a:off x="9226550" y="30543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4" name="Google Shape;414;p23"/>
          <p:cNvSpPr/>
          <p:nvPr/>
        </p:nvSpPr>
        <p:spPr>
          <a:xfrm>
            <a:off x="8540750" y="2139950"/>
            <a:ext cx="215900" cy="215900"/>
          </a:xfrm>
          <a:prstGeom prst="ellipse">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ahoma"/>
              <a:ea typeface="Tahoma"/>
              <a:cs typeface="Tahoma"/>
              <a:sym typeface="Tahoma"/>
            </a:endParaRPr>
          </a:p>
        </p:txBody>
      </p:sp>
      <p:sp>
        <p:nvSpPr>
          <p:cNvPr id="415" name="Google Shape;415;p23"/>
          <p:cNvSpPr/>
          <p:nvPr/>
        </p:nvSpPr>
        <p:spPr>
          <a:xfrm>
            <a:off x="7758113" y="10445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16" name="Google Shape;416;p23"/>
          <p:cNvSpPr/>
          <p:nvPr/>
        </p:nvSpPr>
        <p:spPr>
          <a:xfrm>
            <a:off x="6310313" y="18827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17" name="Google Shape;417;p23"/>
          <p:cNvSpPr/>
          <p:nvPr/>
        </p:nvSpPr>
        <p:spPr>
          <a:xfrm>
            <a:off x="8672513" y="18827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18" name="Google Shape;418;p23"/>
          <p:cNvSpPr/>
          <p:nvPr/>
        </p:nvSpPr>
        <p:spPr>
          <a:xfrm>
            <a:off x="7072313" y="2720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cxnSp>
        <p:nvCxnSpPr>
          <p:cNvPr id="419" name="Google Shape;419;p23"/>
          <p:cNvCxnSpPr/>
          <p:nvPr/>
        </p:nvCxnSpPr>
        <p:spPr>
          <a:xfrm flipH="1">
            <a:off x="6629400" y="1371600"/>
            <a:ext cx="838200" cy="762000"/>
          </a:xfrm>
          <a:prstGeom prst="straightConnector1">
            <a:avLst/>
          </a:prstGeom>
          <a:noFill/>
          <a:ln w="12700" cap="flat" cmpd="sng">
            <a:solidFill>
              <a:schemeClr val="dk1"/>
            </a:solidFill>
            <a:prstDash val="solid"/>
            <a:round/>
            <a:headEnd type="none" w="sm" len="sm"/>
            <a:tailEnd type="none" w="sm" len="sm"/>
          </a:ln>
        </p:spPr>
      </p:cxnSp>
      <p:cxnSp>
        <p:nvCxnSpPr>
          <p:cNvPr id="420" name="Google Shape;420;p23"/>
          <p:cNvCxnSpPr/>
          <p:nvPr/>
        </p:nvCxnSpPr>
        <p:spPr>
          <a:xfrm flipH="1">
            <a:off x="5943600" y="2362200"/>
            <a:ext cx="609600" cy="685800"/>
          </a:xfrm>
          <a:prstGeom prst="straightConnector1">
            <a:avLst/>
          </a:prstGeom>
          <a:noFill/>
          <a:ln w="12700" cap="flat" cmpd="sng">
            <a:solidFill>
              <a:schemeClr val="dk1"/>
            </a:solidFill>
            <a:prstDash val="solid"/>
            <a:round/>
            <a:headEnd type="none" w="sm" len="sm"/>
            <a:tailEnd type="none" w="sm" len="sm"/>
          </a:ln>
        </p:spPr>
      </p:cxnSp>
      <p:cxnSp>
        <p:nvCxnSpPr>
          <p:cNvPr id="421" name="Google Shape;421;p23"/>
          <p:cNvCxnSpPr/>
          <p:nvPr/>
        </p:nvCxnSpPr>
        <p:spPr>
          <a:xfrm>
            <a:off x="6629400" y="2362200"/>
            <a:ext cx="381000" cy="685800"/>
          </a:xfrm>
          <a:prstGeom prst="straightConnector1">
            <a:avLst/>
          </a:prstGeom>
          <a:noFill/>
          <a:ln w="12700" cap="flat" cmpd="sng">
            <a:solidFill>
              <a:schemeClr val="dk1"/>
            </a:solidFill>
            <a:prstDash val="solid"/>
            <a:round/>
            <a:headEnd type="none" w="sm" len="sm"/>
            <a:tailEnd type="none" w="sm" len="sm"/>
          </a:ln>
        </p:spPr>
      </p:cxnSp>
      <p:cxnSp>
        <p:nvCxnSpPr>
          <p:cNvPr id="422" name="Google Shape;422;p23"/>
          <p:cNvCxnSpPr/>
          <p:nvPr/>
        </p:nvCxnSpPr>
        <p:spPr>
          <a:xfrm>
            <a:off x="8686800" y="2362200"/>
            <a:ext cx="609600" cy="685800"/>
          </a:xfrm>
          <a:prstGeom prst="straightConnector1">
            <a:avLst/>
          </a:prstGeom>
          <a:noFill/>
          <a:ln w="12700" cap="flat" cmpd="sng">
            <a:solidFill>
              <a:schemeClr val="dk1"/>
            </a:solidFill>
            <a:prstDash val="solid"/>
            <a:round/>
            <a:headEnd type="none" w="sm" len="sm"/>
            <a:tailEnd type="none" w="sm" len="sm"/>
          </a:ln>
        </p:spPr>
      </p:cxnSp>
      <p:cxnSp>
        <p:nvCxnSpPr>
          <p:cNvPr id="423" name="Google Shape;423;p23"/>
          <p:cNvCxnSpPr/>
          <p:nvPr/>
        </p:nvCxnSpPr>
        <p:spPr>
          <a:xfrm flipH="1">
            <a:off x="8229600" y="2362200"/>
            <a:ext cx="381000" cy="685800"/>
          </a:xfrm>
          <a:prstGeom prst="straightConnector1">
            <a:avLst/>
          </a:prstGeom>
          <a:noFill/>
          <a:ln w="12700" cap="flat" cmpd="sng">
            <a:solidFill>
              <a:schemeClr val="dk1"/>
            </a:solidFill>
            <a:prstDash val="solid"/>
            <a:round/>
            <a:headEnd type="none" w="sm" len="sm"/>
            <a:tailEnd type="none" w="sm" len="sm"/>
          </a:ln>
        </p:spPr>
      </p:cxnSp>
      <p:cxnSp>
        <p:nvCxnSpPr>
          <p:cNvPr id="424" name="Google Shape;424;p23"/>
          <p:cNvCxnSpPr/>
          <p:nvPr/>
        </p:nvCxnSpPr>
        <p:spPr>
          <a:xfrm>
            <a:off x="7696200" y="1371600"/>
            <a:ext cx="838200" cy="838200"/>
          </a:xfrm>
          <a:prstGeom prst="straightConnector1">
            <a:avLst/>
          </a:prstGeom>
          <a:noFill/>
          <a:ln w="12700" cap="flat" cmpd="sng">
            <a:solidFill>
              <a:schemeClr val="dk1"/>
            </a:solidFill>
            <a:prstDash val="solid"/>
            <a:round/>
            <a:headEnd type="none" w="sm" len="sm"/>
            <a:tailEnd type="none" w="sm" len="sm"/>
          </a:ln>
        </p:spPr>
      </p:cxnSp>
      <p:sp>
        <p:nvSpPr>
          <p:cNvPr id="425" name="Google Shape;425;p23"/>
          <p:cNvSpPr/>
          <p:nvPr/>
        </p:nvSpPr>
        <p:spPr>
          <a:xfrm>
            <a:off x="55483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C</a:t>
            </a:r>
            <a:endParaRPr sz="1400" b="0" i="0" u="none" strike="noStrike" cap="none">
              <a:solidFill>
                <a:srgbClr val="000000"/>
              </a:solidFill>
              <a:latin typeface="Arial"/>
              <a:ea typeface="Arial"/>
              <a:cs typeface="Arial"/>
              <a:sym typeface="Arial"/>
            </a:endParaRPr>
          </a:p>
        </p:txBody>
      </p:sp>
      <p:sp>
        <p:nvSpPr>
          <p:cNvPr id="426" name="Google Shape;426;p23"/>
          <p:cNvSpPr/>
          <p:nvPr/>
        </p:nvSpPr>
        <p:spPr>
          <a:xfrm>
            <a:off x="7834313" y="2720976"/>
            <a:ext cx="336632"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B</a:t>
            </a:r>
            <a:endParaRPr sz="1400" b="0" i="0" u="none" strike="noStrike" cap="none">
              <a:solidFill>
                <a:srgbClr val="000000"/>
              </a:solidFill>
              <a:latin typeface="Arial"/>
              <a:ea typeface="Arial"/>
              <a:cs typeface="Arial"/>
              <a:sym typeface="Arial"/>
            </a:endParaRPr>
          </a:p>
        </p:txBody>
      </p:sp>
      <p:sp>
        <p:nvSpPr>
          <p:cNvPr id="427" name="Google Shape;427;p23"/>
          <p:cNvSpPr/>
          <p:nvPr/>
        </p:nvSpPr>
        <p:spPr>
          <a:xfrm>
            <a:off x="9282113" y="2720976"/>
            <a:ext cx="31098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S</a:t>
            </a:r>
            <a:endParaRPr sz="1400" b="0" i="0" u="none" strike="noStrike" cap="none">
              <a:solidFill>
                <a:srgbClr val="000000"/>
              </a:solidFill>
              <a:latin typeface="Arial"/>
              <a:ea typeface="Arial"/>
              <a:cs typeface="Arial"/>
              <a:sym typeface="Arial"/>
            </a:endParaRPr>
          </a:p>
        </p:txBody>
      </p:sp>
      <p:sp>
        <p:nvSpPr>
          <p:cNvPr id="428" name="Google Shape;428;p23"/>
          <p:cNvSpPr/>
          <p:nvPr/>
        </p:nvSpPr>
        <p:spPr>
          <a:xfrm>
            <a:off x="2805114" y="3101976"/>
            <a:ext cx="1693734"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Open Sans"/>
                <a:ea typeface="Open Sans"/>
                <a:cs typeface="Open Sans"/>
                <a:sym typeface="Open Sans"/>
              </a:rPr>
              <a:t>State Space</a:t>
            </a:r>
            <a:endParaRPr sz="1400" b="1" i="0" u="none" strike="noStrike" cap="none">
              <a:solidFill>
                <a:schemeClr val="accent1"/>
              </a:solidFill>
              <a:latin typeface="Open Sans"/>
              <a:ea typeface="Open Sans"/>
              <a:cs typeface="Open Sans"/>
              <a:sym typeface="Open Sans"/>
            </a:endParaRPr>
          </a:p>
        </p:txBody>
      </p:sp>
      <p:sp>
        <p:nvSpPr>
          <p:cNvPr id="429" name="Google Shape;429;p23"/>
          <p:cNvSpPr/>
          <p:nvPr/>
        </p:nvSpPr>
        <p:spPr>
          <a:xfrm>
            <a:off x="6814186" y="3419719"/>
            <a:ext cx="2147887" cy="366767"/>
          </a:xfrm>
          <a:prstGeom prst="rect">
            <a:avLst/>
          </a:prstGeom>
          <a:noFill/>
          <a:ln>
            <a:noFill/>
          </a:ln>
        </p:spPr>
        <p:txBody>
          <a:bodyPr spcFirstLastPara="1" wrap="square" lIns="90475" tIns="44450" rIns="90475" bIns="4445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accent1"/>
                </a:solidFill>
                <a:latin typeface="Open Sans"/>
                <a:ea typeface="Open Sans"/>
                <a:cs typeface="Open Sans"/>
                <a:sym typeface="Open Sans"/>
              </a:rPr>
              <a:t>Search Tree</a:t>
            </a:r>
            <a:endParaRPr sz="1400" b="1" i="0" u="none" strike="noStrike" cap="none">
              <a:solidFill>
                <a:schemeClr val="accent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4"/>
          <p:cNvSpPr txBox="1"/>
          <p:nvPr/>
        </p:nvSpPr>
        <p:spPr>
          <a:xfrm>
            <a:off x="462175" y="1137175"/>
            <a:ext cx="9481800" cy="49628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 </a:t>
            </a:r>
            <a:r>
              <a:rPr lang="en-US" sz="1500" dirty="0">
                <a:latin typeface="Open Sans"/>
                <a:ea typeface="Open Sans"/>
                <a:cs typeface="Open Sans"/>
                <a:sym typeface="Open Sans"/>
              </a:rPr>
              <a:t>T</a:t>
            </a:r>
            <a:r>
              <a:rPr lang="en-US" sz="1200" dirty="0">
                <a:latin typeface="Open Sans"/>
                <a:ea typeface="Open Sans"/>
                <a:cs typeface="Open Sans"/>
                <a:sym typeface="Open Sans"/>
              </a:rPr>
              <a:t>REE</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a:t>
            </a:r>
            <a:r>
              <a:rPr lang="en-US" sz="1500" b="1" dirty="0">
                <a:latin typeface="Open Sans"/>
                <a:ea typeface="Open Sans"/>
                <a:cs typeface="Open Sans"/>
                <a:sym typeface="Open Sans"/>
              </a:rPr>
              <a:t>returns</a:t>
            </a:r>
            <a:r>
              <a:rPr lang="en-US" sz="1500" dirty="0">
                <a:latin typeface="Open Sans"/>
                <a:ea typeface="Open Sans"/>
                <a:cs typeface="Open Sans"/>
                <a:sym typeface="Open Sans"/>
              </a:rPr>
              <a:t> a solution, or failure</a:t>
            </a:r>
            <a:endParaRPr sz="1500" dirty="0">
              <a:latin typeface="Open Sans"/>
              <a:ea typeface="Open Sans"/>
              <a:cs typeface="Open Sans"/>
              <a:sym typeface="Open Sans"/>
            </a:endParaRPr>
          </a:p>
          <a:p>
            <a:pPr lvl="0">
              <a:lnSpc>
                <a:spcPct val="115000"/>
              </a:lnSpc>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p>
          <a:p>
            <a:pPr lvl="0">
              <a:lnSpc>
                <a:spcPct val="115000"/>
              </a:lnSpc>
            </a:pPr>
            <a:r>
              <a:rPr lang="en-US" sz="1500" b="1" i="1" dirty="0">
                <a:latin typeface="Open Sans"/>
                <a:ea typeface="Open Sans"/>
                <a:cs typeface="Open Sans"/>
                <a:sym typeface="Open Sans"/>
              </a:rPr>
              <a:t>         </a:t>
            </a: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choose a leaf nose and remove it from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0" algn="l" rtl="0">
              <a:lnSpc>
                <a:spcPct val="115000"/>
              </a:lnSpc>
              <a:spcBef>
                <a:spcPts val="0"/>
              </a:spcBef>
              <a:spcAft>
                <a:spcPts val="0"/>
              </a:spcAft>
              <a:buNone/>
            </a:pPr>
            <a:endParaRPr sz="1500" dirty="0">
              <a:latin typeface="Open Sans"/>
              <a:ea typeface="Open Sans"/>
              <a:cs typeface="Open Sans"/>
              <a:sym typeface="Open Sans"/>
            </a:endParaRPr>
          </a:p>
          <a:p>
            <a:pPr marL="0" lvl="0" indent="0" algn="l" rtl="0">
              <a:lnSpc>
                <a:spcPct val="115000"/>
              </a:lnSpc>
              <a:spcBef>
                <a:spcPts val="0"/>
              </a:spcBef>
              <a:spcAft>
                <a:spcPts val="0"/>
              </a:spcAft>
              <a:buNone/>
            </a:pPr>
            <a:r>
              <a:rPr lang="en-US" sz="1500" b="1" dirty="0">
                <a:latin typeface="Open Sans"/>
                <a:ea typeface="Open Sans"/>
                <a:cs typeface="Open Sans"/>
                <a:sym typeface="Open Sans"/>
              </a:rPr>
              <a:t>function</a:t>
            </a:r>
            <a:r>
              <a:rPr lang="en-US" sz="1500" dirty="0">
                <a:latin typeface="Open Sans"/>
                <a:ea typeface="Open Sans"/>
                <a:cs typeface="Open Sans"/>
                <a:sym typeface="Open Sans"/>
              </a:rPr>
              <a:t> G</a:t>
            </a:r>
            <a:r>
              <a:rPr lang="en-US" sz="1200" dirty="0">
                <a:latin typeface="Open Sans"/>
                <a:ea typeface="Open Sans"/>
                <a:cs typeface="Open Sans"/>
                <a:sym typeface="Open Sans"/>
              </a:rPr>
              <a:t>RAPH</a:t>
            </a:r>
            <a:r>
              <a:rPr lang="en-US" sz="1500" dirty="0">
                <a:latin typeface="Open Sans"/>
                <a:ea typeface="Open Sans"/>
                <a:cs typeface="Open Sans"/>
                <a:sym typeface="Open Sans"/>
              </a:rPr>
              <a:t>-S</a:t>
            </a:r>
            <a:r>
              <a:rPr lang="en-US" sz="1200" dirty="0">
                <a:latin typeface="Open Sans"/>
                <a:ea typeface="Open Sans"/>
                <a:cs typeface="Open Sans"/>
                <a:sym typeface="Open Sans"/>
              </a:rPr>
              <a:t>EARCH</a:t>
            </a:r>
            <a:r>
              <a:rPr lang="en-US" sz="1500" dirty="0">
                <a:latin typeface="Open Sans"/>
                <a:ea typeface="Open Sans"/>
                <a:cs typeface="Open Sans"/>
                <a:sym typeface="Open Sans"/>
              </a:rPr>
              <a:t>(</a:t>
            </a:r>
            <a:r>
              <a:rPr lang="en-US" sz="1500" i="1" dirty="0">
                <a:latin typeface="Open Sans"/>
                <a:ea typeface="Open Sans"/>
                <a:cs typeface="Open Sans"/>
                <a:sym typeface="Open Sans"/>
              </a:rPr>
              <a:t>problem</a:t>
            </a:r>
            <a:r>
              <a:rPr lang="en-US" sz="1500" dirty="0">
                <a:latin typeface="Open Sans"/>
                <a:ea typeface="Open Sans"/>
                <a:cs typeface="Open Sans"/>
                <a:sym typeface="Open Sans"/>
              </a:rPr>
              <a:t>) returns a solution, or failure</a:t>
            </a:r>
          </a:p>
          <a:p>
            <a:pPr marL="0" lvl="0" indent="0" algn="l" rtl="0">
              <a:lnSpc>
                <a:spcPct val="115000"/>
              </a:lnSpc>
              <a:spcBef>
                <a:spcPts val="0"/>
              </a:spcBef>
              <a:spcAft>
                <a:spcPts val="0"/>
              </a:spcAft>
              <a:buNone/>
            </a:pPr>
            <a:r>
              <a:rPr lang="en-US" sz="1500" dirty="0">
                <a:latin typeface="Open Sans"/>
                <a:ea typeface="Open Sans"/>
                <a:cs typeface="Open Sans"/>
                <a:sym typeface="Open Sans"/>
              </a:rPr>
              <a:t>         initialize the frontier using the initial state of </a:t>
            </a:r>
            <a:r>
              <a:rPr lang="en-US" sz="1500" i="1" dirty="0">
                <a:latin typeface="Open Sans"/>
                <a:ea typeface="Open Sans"/>
                <a:cs typeface="Open Sans"/>
                <a:sym typeface="Open Sans"/>
              </a:rPr>
              <a:t>problem</a:t>
            </a:r>
            <a:endParaRPr sz="1500"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initialize the explored set to be empty</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dirty="0">
                <a:latin typeface="Open Sans"/>
                <a:ea typeface="Open Sans"/>
                <a:cs typeface="Open Sans"/>
                <a:sym typeface="Open Sans"/>
              </a:rPr>
              <a:t>loop do</a:t>
            </a:r>
            <a:endParaRPr sz="1500" b="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a:t>
            </a:r>
            <a:r>
              <a:rPr lang="en-US" sz="1500" dirty="0">
                <a:latin typeface="Open Sans"/>
                <a:ea typeface="Open Sans"/>
                <a:cs typeface="Open Sans"/>
                <a:sym typeface="Open Sans"/>
              </a:rPr>
              <a:t> the frontier is empty </a:t>
            </a:r>
            <a:r>
              <a:rPr lang="en-US" sz="1500" b="1" dirty="0">
                <a:latin typeface="Open Sans"/>
                <a:ea typeface="Open Sans"/>
                <a:cs typeface="Open Sans"/>
                <a:sym typeface="Open Sans"/>
              </a:rPr>
              <a:t>then return</a:t>
            </a:r>
            <a:r>
              <a:rPr lang="en-US" sz="1500" dirty="0">
                <a:latin typeface="Open Sans"/>
                <a:ea typeface="Open Sans"/>
                <a:cs typeface="Open Sans"/>
                <a:sym typeface="Open Sans"/>
              </a:rPr>
              <a:t> failure</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choose a leaf node and remove it from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dirty="0">
                <a:latin typeface="Open Sans"/>
                <a:ea typeface="Open Sans"/>
                <a:cs typeface="Open Sans"/>
                <a:sym typeface="Open Sans"/>
              </a:rPr>
              <a:t>if </a:t>
            </a:r>
            <a:r>
              <a:rPr lang="en-US" sz="1500" dirty="0">
                <a:latin typeface="Open Sans"/>
                <a:ea typeface="Open Sans"/>
                <a:cs typeface="Open Sans"/>
                <a:sym typeface="Open Sans"/>
              </a:rPr>
              <a:t>the node contains a goal state </a:t>
            </a:r>
            <a:r>
              <a:rPr lang="en-US" sz="1500" b="1" dirty="0">
                <a:latin typeface="Open Sans"/>
                <a:ea typeface="Open Sans"/>
                <a:cs typeface="Open Sans"/>
                <a:sym typeface="Open Sans"/>
              </a:rPr>
              <a:t>then return </a:t>
            </a:r>
            <a:r>
              <a:rPr lang="en-US" sz="1500" dirty="0">
                <a:latin typeface="Open Sans"/>
                <a:ea typeface="Open Sans"/>
                <a:cs typeface="Open Sans"/>
                <a:sym typeface="Open Sans"/>
              </a:rPr>
              <a:t>the corresponding solution</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b="1" i="1" dirty="0">
                <a:latin typeface="Open Sans"/>
                <a:ea typeface="Open Sans"/>
                <a:cs typeface="Open Sans"/>
                <a:sym typeface="Open Sans"/>
              </a:rPr>
              <a:t>	add node to the explored set</a:t>
            </a:r>
            <a:endParaRPr sz="1500" b="1" i="1"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expand the chosen node, adding the resulting nodes to the frontier</a:t>
            </a:r>
            <a:endParaRPr sz="1500" dirty="0">
              <a:latin typeface="Open Sans"/>
              <a:ea typeface="Open Sans"/>
              <a:cs typeface="Open Sans"/>
              <a:sym typeface="Open Sans"/>
            </a:endParaRPr>
          </a:p>
          <a:p>
            <a:pPr marL="0" lvl="0" indent="457200" algn="l" rtl="0">
              <a:lnSpc>
                <a:spcPct val="115000"/>
              </a:lnSpc>
              <a:spcBef>
                <a:spcPts val="0"/>
              </a:spcBef>
              <a:spcAft>
                <a:spcPts val="0"/>
              </a:spcAft>
              <a:buNone/>
            </a:pPr>
            <a:r>
              <a:rPr lang="en-US" sz="1500" dirty="0">
                <a:latin typeface="Open Sans"/>
                <a:ea typeface="Open Sans"/>
                <a:cs typeface="Open Sans"/>
                <a:sym typeface="Open Sans"/>
              </a:rPr>
              <a:t>		</a:t>
            </a:r>
            <a:r>
              <a:rPr lang="en-US" sz="1500" b="1" i="1" dirty="0">
                <a:latin typeface="Open Sans"/>
                <a:ea typeface="Open Sans"/>
                <a:cs typeface="Open Sans"/>
                <a:sym typeface="Open Sans"/>
              </a:rPr>
              <a:t>only if not in the frontier of explored set</a:t>
            </a:r>
            <a:endParaRPr sz="1500" b="1" i="1" dirty="0">
              <a:latin typeface="Open Sans"/>
              <a:ea typeface="Open Sans"/>
              <a:cs typeface="Open Sans"/>
              <a:sym typeface="Open Sans"/>
            </a:endParaRPr>
          </a:p>
        </p:txBody>
      </p:sp>
      <p:sp>
        <p:nvSpPr>
          <p:cNvPr id="436" name="Google Shape;436;p2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Graph Search vs Tree Search</a:t>
            </a:r>
            <a:endParaRPr/>
          </a:p>
        </p:txBody>
      </p:sp>
      <p:sp>
        <p:nvSpPr>
          <p:cNvPr id="437" name="Google Shape;437;p24"/>
          <p:cNvSpPr txBox="1">
            <a:spLocks noGrp="1"/>
          </p:cNvSpPr>
          <p:nvPr>
            <p:ph type="sldNum" idx="12"/>
          </p:nvPr>
        </p:nvSpPr>
        <p:spPr>
          <a:xfrm>
            <a:off x="9746025" y="4107149"/>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fld id="{00000000-1234-1234-1234-123412341234}" type="slidenum">
              <a:rPr lang="en-US" sz="1400">
                <a:solidFill>
                  <a:schemeClr val="dk1"/>
                </a:solidFill>
                <a:latin typeface="Tahoma"/>
                <a:ea typeface="Tahoma"/>
                <a:cs typeface="Tahoma"/>
                <a:sym typeface="Tahoma"/>
              </a:rPr>
              <a:t>55</a:t>
            </a:fld>
            <a:endParaRPr sz="1400">
              <a:solidFill>
                <a:schemeClr val="dk1"/>
              </a:solidFill>
              <a:latin typeface="Tahoma"/>
              <a:ea typeface="Tahoma"/>
              <a:cs typeface="Tahoma"/>
              <a:sym typeface="Tahoma"/>
            </a:endParaRPr>
          </a:p>
        </p:txBody>
      </p:sp>
      <p:sp>
        <p:nvSpPr>
          <p:cNvPr id="439" name="Google Shape;439;p24"/>
          <p:cNvSpPr/>
          <p:nvPr/>
        </p:nvSpPr>
        <p:spPr>
          <a:xfrm>
            <a:off x="962350" y="3878550"/>
            <a:ext cx="36147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0" name="Google Shape;440;p24"/>
          <p:cNvSpPr/>
          <p:nvPr/>
        </p:nvSpPr>
        <p:spPr>
          <a:xfrm>
            <a:off x="1394700" y="5175600"/>
            <a:ext cx="29736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1" name="Google Shape;441;p24"/>
          <p:cNvSpPr/>
          <p:nvPr/>
        </p:nvSpPr>
        <p:spPr>
          <a:xfrm>
            <a:off x="2352820" y="5712300"/>
            <a:ext cx="3868200" cy="228600"/>
          </a:xfrm>
          <a:prstGeom prst="rect">
            <a:avLst/>
          </a:prstGeom>
          <a:solidFill>
            <a:srgbClr val="FFC000">
              <a:alpha val="2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5"/>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9" name="Google Shape;449;p25"/>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450" name="Google Shape;450;p25"/>
          <p:cNvSpPr txBox="1">
            <a:spLocks noGrp="1"/>
          </p:cNvSpPr>
          <p:nvPr>
            <p:ph type="title"/>
          </p:nvPr>
        </p:nvSpPr>
        <p:spPr>
          <a:xfrm>
            <a:off x="828405" y="2198507"/>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chemeClr val="lt1"/>
                </a:solidFill>
              </a:rPr>
              <a:t>Uninformed </a:t>
            </a:r>
            <a:br>
              <a:rPr lang="en-US">
                <a:solidFill>
                  <a:schemeClr val="lt1"/>
                </a:solidFill>
              </a:rPr>
            </a:br>
            <a:r>
              <a:rPr lang="en-US">
                <a:solidFill>
                  <a:schemeClr val="lt1"/>
                </a:solidFill>
              </a:rPr>
              <a:t>Search Strategies</a:t>
            </a:r>
            <a:br>
              <a:rPr lang="en-US">
                <a:solidFill>
                  <a:schemeClr val="lt1"/>
                </a:solidFill>
              </a:rPr>
            </a:br>
            <a:endParaRPr>
              <a:solidFill>
                <a:schemeClr val="lt1"/>
              </a:solidFill>
            </a:endParaRPr>
          </a:p>
        </p:txBody>
      </p:sp>
      <p:sp>
        <p:nvSpPr>
          <p:cNvPr id="451" name="Google Shape;451;p25"/>
          <p:cNvSpPr txBox="1">
            <a:spLocks noGrp="1"/>
          </p:cNvSpPr>
          <p:nvPr>
            <p:ph type="body" idx="1"/>
          </p:nvPr>
        </p:nvSpPr>
        <p:spPr>
          <a:xfrm>
            <a:off x="868426" y="4626039"/>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D8D8D8"/>
                </a:solidFill>
              </a:rPr>
              <a:t>AIMA 3.3-3.4</a:t>
            </a:r>
            <a:endParaRPr>
              <a:solidFill>
                <a:srgbClr val="D8D8D8"/>
              </a:solidFill>
            </a:endParaRPr>
          </a:p>
          <a:p>
            <a:pPr marL="0" lvl="0" indent="0" algn="l" rtl="0">
              <a:lnSpc>
                <a:spcPct val="90000"/>
              </a:lnSpc>
              <a:spcBef>
                <a:spcPts val="1000"/>
              </a:spcBef>
              <a:spcAft>
                <a:spcPts val="0"/>
              </a:spcAft>
              <a:buClr>
                <a:srgbClr val="888888"/>
              </a:buClr>
              <a:buSzPts val="2400"/>
              <a:buNone/>
            </a:pPr>
            <a:endParaRPr>
              <a:solidFill>
                <a:srgbClr val="D8D8D8"/>
              </a:solidFill>
            </a:endParaRPr>
          </a:p>
        </p:txBody>
      </p:sp>
      <p:sp>
        <p:nvSpPr>
          <p:cNvPr id="452" name="Google Shape;452;p2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56</a:t>
            </a:fld>
            <a:endParaRPr/>
          </a:p>
        </p:txBody>
      </p:sp>
      <p:pic>
        <p:nvPicPr>
          <p:cNvPr id="453" name="Google Shape;453;p25" descr="j0285372"/>
          <p:cNvPicPr preferRelativeResize="0"/>
          <p:nvPr/>
        </p:nvPicPr>
        <p:blipFill rotWithShape="1">
          <a:blip r:embed="rId3">
            <a:alphaModFix/>
          </a:blip>
          <a:srcRect/>
          <a:stretch/>
        </p:blipFill>
        <p:spPr>
          <a:xfrm>
            <a:off x="8059606" y="2761451"/>
            <a:ext cx="3324420" cy="200253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6"/>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fld id="{00000000-1234-1234-1234-123412341234}" type="slidenum">
              <a:rPr lang="en-US" sz="1400" b="0" i="0" u="none" strike="noStrike" cap="none">
                <a:solidFill>
                  <a:schemeClr val="dk1"/>
                </a:solidFill>
                <a:latin typeface="Times New Roman"/>
                <a:ea typeface="Times New Roman"/>
                <a:cs typeface="Times New Roman"/>
                <a:sym typeface="Times New Roman"/>
              </a:rPr>
              <a:t>57</a:t>
            </a:fld>
            <a:endParaRPr sz="1400" b="0" i="0" u="none" strike="noStrike" cap="none">
              <a:solidFill>
                <a:schemeClr val="dk1"/>
              </a:solidFill>
              <a:latin typeface="Times New Roman"/>
              <a:ea typeface="Times New Roman"/>
              <a:cs typeface="Times New Roman"/>
              <a:sym typeface="Times New Roman"/>
            </a:endParaRPr>
          </a:p>
        </p:txBody>
      </p:sp>
      <p:sp>
        <p:nvSpPr>
          <p:cNvPr id="460" name="Google Shape;460;p2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i="1"/>
              <a:t>Uninformed</a:t>
            </a:r>
            <a:r>
              <a:rPr lang="en-US"/>
              <a:t> search strategies:</a:t>
            </a:r>
            <a:endParaRPr/>
          </a:p>
        </p:txBody>
      </p:sp>
      <p:sp>
        <p:nvSpPr>
          <p:cNvPr id="461" name="Google Shape;461;p2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400"/>
              <a:t>AKA “Blind search”</a:t>
            </a:r>
            <a:endParaRPr sz="2400"/>
          </a:p>
          <a:p>
            <a:pPr marL="0" lvl="0" indent="0" algn="l" rtl="0">
              <a:lnSpc>
                <a:spcPct val="90000"/>
              </a:lnSpc>
              <a:spcBef>
                <a:spcPts val="1000"/>
              </a:spcBef>
              <a:spcAft>
                <a:spcPts val="0"/>
              </a:spcAft>
              <a:buClr>
                <a:schemeClr val="dk1"/>
              </a:buClr>
              <a:buSzPts val="2000"/>
              <a:buNone/>
            </a:pPr>
            <a:r>
              <a:rPr lang="en-US" sz="2400"/>
              <a:t>Uses only information available in problem definition</a:t>
            </a:r>
            <a:endParaRPr sz="2400"/>
          </a:p>
          <a:p>
            <a:pPr marL="0" lvl="0" indent="0" algn="l" rtl="0">
              <a:lnSpc>
                <a:spcPct val="90000"/>
              </a:lnSpc>
              <a:spcBef>
                <a:spcPts val="1000"/>
              </a:spcBef>
              <a:spcAft>
                <a:spcPts val="0"/>
              </a:spcAft>
              <a:buClr>
                <a:schemeClr val="dk1"/>
              </a:buClr>
              <a:buSzPts val="2000"/>
              <a:buNone/>
            </a:pPr>
            <a:endParaRPr sz="2400"/>
          </a:p>
          <a:p>
            <a:pPr marL="0" lvl="0" indent="0" algn="l" rtl="0">
              <a:lnSpc>
                <a:spcPct val="90000"/>
              </a:lnSpc>
              <a:spcBef>
                <a:spcPts val="1000"/>
              </a:spcBef>
              <a:spcAft>
                <a:spcPts val="0"/>
              </a:spcAft>
              <a:buClr>
                <a:schemeClr val="dk1"/>
              </a:buClr>
              <a:buSzPts val="2800"/>
              <a:buNone/>
            </a:pPr>
            <a:r>
              <a:rPr lang="en-US" sz="2400"/>
              <a:t>Informally:</a:t>
            </a:r>
            <a:endParaRPr sz="2400"/>
          </a:p>
          <a:p>
            <a:pPr marL="0" lvl="0" indent="0" algn="l" rtl="0">
              <a:lnSpc>
                <a:spcPct val="90000"/>
              </a:lnSpc>
              <a:spcBef>
                <a:spcPts val="1000"/>
              </a:spcBef>
              <a:spcAft>
                <a:spcPts val="0"/>
              </a:spcAft>
              <a:buClr>
                <a:schemeClr val="accent2"/>
              </a:buClr>
              <a:buSzPts val="2500"/>
              <a:buNone/>
            </a:pPr>
            <a:r>
              <a:rPr lang="en-US" sz="2400" b="1" i="1">
                <a:solidFill>
                  <a:srgbClr val="DD8801"/>
                </a:solidFill>
              </a:rPr>
              <a:t>Uninformed search: </a:t>
            </a:r>
            <a:r>
              <a:rPr lang="en-US" sz="2400"/>
              <a:t>All non-goal nodes in frontier look equally good</a:t>
            </a:r>
            <a:endParaRPr sz="2400"/>
          </a:p>
          <a:p>
            <a:pPr marL="0" lvl="0" indent="0" algn="l" rtl="0">
              <a:lnSpc>
                <a:spcPct val="90000"/>
              </a:lnSpc>
              <a:spcBef>
                <a:spcPts val="1000"/>
              </a:spcBef>
              <a:spcAft>
                <a:spcPts val="0"/>
              </a:spcAft>
              <a:buClr>
                <a:schemeClr val="accent2"/>
              </a:buClr>
              <a:buSzPts val="2500"/>
              <a:buNone/>
            </a:pPr>
            <a:r>
              <a:rPr lang="en-US" sz="2400" b="1" i="1">
                <a:solidFill>
                  <a:srgbClr val="DD8801"/>
                </a:solidFill>
              </a:rPr>
              <a:t>Informed search</a:t>
            </a:r>
            <a:r>
              <a:rPr lang="en-US" sz="2400" b="1">
                <a:solidFill>
                  <a:srgbClr val="DD8801"/>
                </a:solidFill>
              </a:rPr>
              <a:t>: </a:t>
            </a:r>
            <a:r>
              <a:rPr lang="en-US" sz="2400"/>
              <a:t>Some non-goal nodes can be ranked above others.  </a:t>
            </a:r>
            <a:endParaRPr sz="2400" i="1"/>
          </a:p>
        </p:txBody>
      </p:sp>
      <p:sp>
        <p:nvSpPr>
          <p:cNvPr id="462" name="Google Shape;462;p2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Search Strategies</a:t>
            </a:r>
            <a:endParaRPr/>
          </a:p>
        </p:txBody>
      </p:sp>
      <p:sp>
        <p:nvSpPr>
          <p:cNvPr id="469" name="Google Shape;469;p27"/>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2"/>
              </a:buClr>
              <a:buSzPts val="2000"/>
              <a:buNone/>
            </a:pPr>
            <a:r>
              <a:rPr lang="en-US">
                <a:solidFill>
                  <a:schemeClr val="dk1"/>
                </a:solidFill>
              </a:rPr>
              <a:t>Review: </a:t>
            </a:r>
            <a:r>
              <a:rPr lang="en-US" b="1" i="1">
                <a:solidFill>
                  <a:srgbClr val="DD8801"/>
                </a:solidFill>
              </a:rPr>
              <a:t>Strategy</a:t>
            </a:r>
            <a:r>
              <a:rPr lang="en-US" i="1">
                <a:solidFill>
                  <a:srgbClr val="DD8801"/>
                </a:solidFill>
              </a:rPr>
              <a:t> </a:t>
            </a:r>
            <a:r>
              <a:rPr lang="en-US"/>
              <a:t>= order of tree expansion</a:t>
            </a:r>
            <a:endParaRPr/>
          </a:p>
          <a:p>
            <a:pPr marL="685800" lvl="1" indent="-228600" algn="l" rtl="0">
              <a:lnSpc>
                <a:spcPct val="90000"/>
              </a:lnSpc>
              <a:spcBef>
                <a:spcPts val="500"/>
              </a:spcBef>
              <a:spcAft>
                <a:spcPts val="0"/>
              </a:spcAft>
              <a:buClr>
                <a:schemeClr val="dk1"/>
              </a:buClr>
              <a:buSzPts val="2000"/>
              <a:buChar char="•"/>
            </a:pPr>
            <a:r>
              <a:rPr lang="en-US"/>
              <a:t>Implemented by different queue structures (LIFO, FIFO, priority)</a:t>
            </a:r>
            <a:br>
              <a:rPr lang="en-US"/>
            </a:br>
            <a:r>
              <a:rPr lang="en-US" sz="400"/>
              <a:t>  </a:t>
            </a:r>
            <a:endParaRPr sz="700"/>
          </a:p>
          <a:p>
            <a:pPr marL="0" lvl="0" indent="0" algn="l" rtl="0">
              <a:lnSpc>
                <a:spcPct val="90000"/>
              </a:lnSpc>
              <a:spcBef>
                <a:spcPts val="1000"/>
              </a:spcBef>
              <a:spcAft>
                <a:spcPts val="0"/>
              </a:spcAft>
              <a:buClr>
                <a:schemeClr val="dk1"/>
              </a:buClr>
              <a:buSzPts val="2000"/>
              <a:buNone/>
            </a:pPr>
            <a:r>
              <a:rPr lang="en-US"/>
              <a:t>Dimensions for evaluation</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Completeness</a:t>
            </a:r>
            <a:r>
              <a:rPr lang="en-US" i="1">
                <a:solidFill>
                  <a:srgbClr val="DD8801"/>
                </a:solidFill>
              </a:rPr>
              <a:t>-</a:t>
            </a:r>
            <a:r>
              <a:rPr lang="en-US" i="1">
                <a:solidFill>
                  <a:schemeClr val="accent2"/>
                </a:solidFill>
              </a:rPr>
              <a:t> </a:t>
            </a:r>
            <a:r>
              <a:rPr lang="en-US"/>
              <a:t>always find the solution?</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Optimality</a:t>
            </a:r>
            <a:r>
              <a:rPr lang="en-US" i="1">
                <a:solidFill>
                  <a:srgbClr val="DD8801"/>
                </a:solidFill>
              </a:rPr>
              <a:t> </a:t>
            </a:r>
            <a:r>
              <a:rPr lang="en-US"/>
              <a:t>- finds a least cost solution (lowest path cost) first?</a:t>
            </a:r>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Time complexity </a:t>
            </a:r>
            <a:r>
              <a:rPr lang="en-US"/>
              <a:t>- # of nodes generated </a:t>
            </a:r>
            <a:r>
              <a:rPr lang="en-US" i="1">
                <a:solidFill>
                  <a:srgbClr val="DD8801"/>
                </a:solidFill>
              </a:rPr>
              <a:t>(worst case) </a:t>
            </a:r>
            <a:endParaRPr>
              <a:solidFill>
                <a:srgbClr val="DD8801"/>
              </a:solidFill>
            </a:endParaRPr>
          </a:p>
          <a:p>
            <a:pPr marL="685800" lvl="1" indent="-228600" algn="l" rtl="0">
              <a:lnSpc>
                <a:spcPct val="90000"/>
              </a:lnSpc>
              <a:spcBef>
                <a:spcPts val="500"/>
              </a:spcBef>
              <a:spcAft>
                <a:spcPts val="0"/>
              </a:spcAft>
              <a:buClr>
                <a:schemeClr val="accent2"/>
              </a:buClr>
              <a:buSzPts val="2000"/>
              <a:buChar char="•"/>
            </a:pPr>
            <a:r>
              <a:rPr lang="en-US" b="1" i="1">
                <a:solidFill>
                  <a:srgbClr val="DD8801"/>
                </a:solidFill>
              </a:rPr>
              <a:t>Space complexity </a:t>
            </a:r>
            <a:r>
              <a:rPr lang="en-US" b="1"/>
              <a:t>- # of nodes simultaneously in memory </a:t>
            </a:r>
            <a:r>
              <a:rPr lang="en-US" i="1">
                <a:solidFill>
                  <a:srgbClr val="DD8801"/>
                </a:solidFill>
              </a:rPr>
              <a:t>(worst case) </a:t>
            </a:r>
            <a:endParaRPr b="1" i="1">
              <a:solidFill>
                <a:srgbClr val="DD8801"/>
              </a:solidFill>
            </a:endParaRPr>
          </a:p>
          <a:p>
            <a:pPr marL="457200" lvl="1" indent="0" algn="l" rtl="0">
              <a:lnSpc>
                <a:spcPct val="90000"/>
              </a:lnSpc>
              <a:spcBef>
                <a:spcPts val="500"/>
              </a:spcBef>
              <a:spcAft>
                <a:spcPts val="0"/>
              </a:spcAft>
              <a:buClr>
                <a:schemeClr val="accent2"/>
              </a:buClr>
              <a:buSzPts val="600"/>
              <a:buNone/>
            </a:pPr>
            <a:r>
              <a:rPr lang="en-US" sz="600" b="1" i="1">
                <a:solidFill>
                  <a:schemeClr val="accent2"/>
                </a:solidFill>
              </a:rPr>
              <a:t>  </a:t>
            </a:r>
            <a:endParaRPr sz="600"/>
          </a:p>
          <a:p>
            <a:pPr marL="0" lvl="0" indent="0" algn="l" rtl="0">
              <a:lnSpc>
                <a:spcPct val="90000"/>
              </a:lnSpc>
              <a:spcBef>
                <a:spcPts val="1000"/>
              </a:spcBef>
              <a:spcAft>
                <a:spcPts val="0"/>
              </a:spcAft>
              <a:buClr>
                <a:schemeClr val="dk1"/>
              </a:buClr>
              <a:buSzPts val="2000"/>
              <a:buNone/>
            </a:pPr>
            <a:r>
              <a:rPr lang="en-US"/>
              <a:t>Time/space complexity variables</a:t>
            </a:r>
            <a:endParaRPr/>
          </a:p>
          <a:p>
            <a:pPr marL="685800" lvl="1" indent="-228600" algn="l" rtl="0">
              <a:lnSpc>
                <a:spcPct val="90000"/>
              </a:lnSpc>
              <a:spcBef>
                <a:spcPts val="500"/>
              </a:spcBef>
              <a:spcAft>
                <a:spcPts val="0"/>
              </a:spcAft>
              <a:buClr>
                <a:schemeClr val="dk1"/>
              </a:buClr>
              <a:buSzPts val="2000"/>
              <a:buChar char="•"/>
            </a:pPr>
            <a:r>
              <a:rPr lang="en-US" i="1"/>
              <a:t>b,</a:t>
            </a:r>
            <a:r>
              <a:rPr lang="en-US"/>
              <a:t> </a:t>
            </a:r>
            <a:r>
              <a:rPr lang="en-US" i="1">
                <a:solidFill>
                  <a:srgbClr val="DD8801"/>
                </a:solidFill>
              </a:rPr>
              <a:t>maximum branching factor </a:t>
            </a:r>
            <a:r>
              <a:rPr lang="en-US"/>
              <a:t>of search tree</a:t>
            </a:r>
            <a:endParaRPr/>
          </a:p>
          <a:p>
            <a:pPr marL="685800" lvl="1" indent="-228600" algn="l" rtl="0">
              <a:lnSpc>
                <a:spcPct val="90000"/>
              </a:lnSpc>
              <a:spcBef>
                <a:spcPts val="500"/>
              </a:spcBef>
              <a:spcAft>
                <a:spcPts val="0"/>
              </a:spcAft>
              <a:buClr>
                <a:schemeClr val="dk1"/>
              </a:buClr>
              <a:buSzPts val="2000"/>
              <a:buChar char="•"/>
            </a:pPr>
            <a:r>
              <a:rPr lang="en-US" i="1"/>
              <a:t>d,</a:t>
            </a:r>
            <a:r>
              <a:rPr lang="en-US"/>
              <a:t> </a:t>
            </a:r>
            <a:r>
              <a:rPr lang="en-US" i="1">
                <a:solidFill>
                  <a:srgbClr val="DD8801"/>
                </a:solidFill>
              </a:rPr>
              <a:t>depth</a:t>
            </a:r>
            <a:r>
              <a:rPr lang="en-US" i="1">
                <a:solidFill>
                  <a:schemeClr val="accent2"/>
                </a:solidFill>
              </a:rPr>
              <a:t> </a:t>
            </a:r>
            <a:r>
              <a:rPr lang="en-US"/>
              <a:t>of the shallowest goal node</a:t>
            </a:r>
            <a:endParaRPr/>
          </a:p>
          <a:p>
            <a:pPr marL="685800" lvl="1" indent="-228600" algn="l" rtl="0">
              <a:lnSpc>
                <a:spcPct val="90000"/>
              </a:lnSpc>
              <a:spcBef>
                <a:spcPts val="500"/>
              </a:spcBef>
              <a:spcAft>
                <a:spcPts val="0"/>
              </a:spcAft>
              <a:buClr>
                <a:schemeClr val="dk1"/>
              </a:buClr>
              <a:buSzPts val="2000"/>
              <a:buChar char="•"/>
            </a:pPr>
            <a:r>
              <a:rPr lang="en-US" i="1"/>
              <a:t>m</a:t>
            </a:r>
            <a:r>
              <a:rPr lang="en-US"/>
              <a:t>, maximum length of any path in the state space (potentially ∞)</a:t>
            </a:r>
            <a:endParaRPr/>
          </a:p>
        </p:txBody>
      </p:sp>
      <p:sp>
        <p:nvSpPr>
          <p:cNvPr id="470" name="Google Shape;470;p2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2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Introduction to </a:t>
            </a:r>
            <a:r>
              <a:rPr lang="en-US" i="1"/>
              <a:t>space</a:t>
            </a:r>
            <a:r>
              <a:rPr lang="en-US"/>
              <a:t> complexity</a:t>
            </a:r>
            <a:endParaRPr/>
          </a:p>
        </p:txBody>
      </p:sp>
      <p:sp>
        <p:nvSpPr>
          <p:cNvPr id="476" name="Google Shape;476;p2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You know about:</a:t>
            </a:r>
            <a:endParaRPr/>
          </a:p>
          <a:p>
            <a:pPr marL="685800" lvl="1" indent="-228600" algn="l" rtl="0">
              <a:lnSpc>
                <a:spcPct val="90000"/>
              </a:lnSpc>
              <a:spcBef>
                <a:spcPts val="500"/>
              </a:spcBef>
              <a:spcAft>
                <a:spcPts val="0"/>
              </a:spcAft>
              <a:buClr>
                <a:schemeClr val="dk1"/>
              </a:buClr>
              <a:buSzPts val="2000"/>
              <a:buChar char="•"/>
            </a:pPr>
            <a:r>
              <a:rPr lang="en-US"/>
              <a:t>“Big O” notation</a:t>
            </a:r>
            <a:endParaRPr/>
          </a:p>
          <a:p>
            <a:pPr marL="685800" lvl="1" indent="-228600" algn="l" rtl="0">
              <a:lnSpc>
                <a:spcPct val="90000"/>
              </a:lnSpc>
              <a:spcBef>
                <a:spcPts val="500"/>
              </a:spcBef>
              <a:spcAft>
                <a:spcPts val="0"/>
              </a:spcAft>
              <a:buClr>
                <a:schemeClr val="dk1"/>
              </a:buClr>
              <a:buSzPts val="2000"/>
              <a:buChar char="•"/>
            </a:pPr>
            <a:r>
              <a:rPr lang="en-US" i="1"/>
              <a:t> Time complexity</a:t>
            </a:r>
            <a:endParaRPr/>
          </a:p>
          <a:p>
            <a:pPr marL="685800" lvl="1" indent="-101600" algn="l" rtl="0">
              <a:lnSpc>
                <a:spcPct val="90000"/>
              </a:lnSpc>
              <a:spcBef>
                <a:spcPts val="500"/>
              </a:spcBef>
              <a:spcAft>
                <a:spcPts val="0"/>
              </a:spcAft>
              <a:buClr>
                <a:schemeClr val="dk1"/>
              </a:buClr>
              <a:buSzPts val="2000"/>
              <a:buNone/>
            </a:pPr>
            <a:endParaRPr i="1"/>
          </a:p>
          <a:p>
            <a:pPr marL="0" lvl="0" indent="0" algn="l" rtl="0">
              <a:lnSpc>
                <a:spcPct val="90000"/>
              </a:lnSpc>
              <a:spcBef>
                <a:spcPts val="1000"/>
              </a:spcBef>
              <a:spcAft>
                <a:spcPts val="0"/>
              </a:spcAft>
              <a:buClr>
                <a:schemeClr val="dk1"/>
              </a:buClr>
              <a:buSzPts val="2000"/>
              <a:buNone/>
            </a:pPr>
            <a:r>
              <a:rPr lang="en-US" i="1"/>
              <a:t>Space complexity </a:t>
            </a:r>
            <a:r>
              <a:rPr lang="en-US"/>
              <a:t>is analogous to time complexity</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Units of space are arbitrary</a:t>
            </a:r>
            <a:endParaRPr/>
          </a:p>
          <a:p>
            <a:pPr marL="685800" lvl="1" indent="-228600" algn="l" rtl="0">
              <a:lnSpc>
                <a:spcPct val="90000"/>
              </a:lnSpc>
              <a:spcBef>
                <a:spcPts val="500"/>
              </a:spcBef>
              <a:spcAft>
                <a:spcPts val="0"/>
              </a:spcAft>
              <a:buClr>
                <a:schemeClr val="dk1"/>
              </a:buClr>
              <a:buSzPts val="2000"/>
              <a:buChar char="•"/>
            </a:pPr>
            <a:r>
              <a:rPr lang="en-US"/>
              <a:t>Doesn’t matter because Big O notation ignores constant multiplicative factors</a:t>
            </a:r>
            <a:endParaRPr/>
          </a:p>
          <a:p>
            <a:pPr marL="685800" lvl="1" indent="-228600" algn="l" rtl="0">
              <a:lnSpc>
                <a:spcPct val="90000"/>
              </a:lnSpc>
              <a:spcBef>
                <a:spcPts val="500"/>
              </a:spcBef>
              <a:spcAft>
                <a:spcPts val="0"/>
              </a:spcAft>
              <a:buClr>
                <a:schemeClr val="dk1"/>
              </a:buClr>
              <a:buSzPts val="2000"/>
              <a:buChar char="•"/>
            </a:pPr>
            <a:r>
              <a:rPr lang="en-US"/>
              <a:t>Plausible Space units:</a:t>
            </a:r>
            <a:endParaRPr/>
          </a:p>
          <a:p>
            <a:pPr marL="1143000" lvl="2" indent="-228600" algn="l" rtl="0">
              <a:lnSpc>
                <a:spcPct val="90000"/>
              </a:lnSpc>
              <a:spcBef>
                <a:spcPts val="500"/>
              </a:spcBef>
              <a:spcAft>
                <a:spcPts val="0"/>
              </a:spcAft>
              <a:buClr>
                <a:schemeClr val="dk1"/>
              </a:buClr>
              <a:buSzPts val="2000"/>
              <a:buChar char="•"/>
            </a:pPr>
            <a:r>
              <a:rPr lang="en-US"/>
              <a:t>One Memory word</a:t>
            </a:r>
            <a:endParaRPr/>
          </a:p>
          <a:p>
            <a:pPr marL="1143000" lvl="2" indent="-228600" algn="l" rtl="0">
              <a:lnSpc>
                <a:spcPct val="90000"/>
              </a:lnSpc>
              <a:spcBef>
                <a:spcPts val="500"/>
              </a:spcBef>
              <a:spcAft>
                <a:spcPts val="0"/>
              </a:spcAft>
              <a:buClr>
                <a:schemeClr val="dk1"/>
              </a:buClr>
              <a:buSzPts val="2000"/>
              <a:buChar char="•"/>
            </a:pPr>
            <a:r>
              <a:rPr lang="en-US"/>
              <a:t>Size of any fixed size data structure</a:t>
            </a:r>
            <a:endParaRPr/>
          </a:p>
          <a:p>
            <a:pPr marL="1600200" lvl="3" indent="-228600" algn="l" rtl="0">
              <a:lnSpc>
                <a:spcPct val="90000"/>
              </a:lnSpc>
              <a:spcBef>
                <a:spcPts val="500"/>
              </a:spcBef>
              <a:spcAft>
                <a:spcPts val="0"/>
              </a:spcAft>
              <a:buClr>
                <a:schemeClr val="dk1"/>
              </a:buClr>
              <a:buSzPts val="2000"/>
              <a:buChar char="•"/>
            </a:pPr>
            <a:r>
              <a:rPr lang="en-US"/>
              <a:t>For example, size of fixed size node in search tree</a:t>
            </a:r>
            <a:endParaRPr/>
          </a:p>
        </p:txBody>
      </p:sp>
      <p:sp>
        <p:nvSpPr>
          <p:cNvPr id="477" name="Google Shape;477;p2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157" name="Google Shape;157;p7"/>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Times New Roman"/>
              <a:ea typeface="Times New Roman"/>
              <a:cs typeface="Times New Roman"/>
              <a:sym typeface="Times New Roman"/>
            </a:endParaRPr>
          </a:p>
        </p:txBody>
      </p:sp>
      <p:sp>
        <p:nvSpPr>
          <p:cNvPr id="158" name="Google Shape;158;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Example search problem: Holiday in Romania</a:t>
            </a:r>
            <a:endParaRPr dirty="0"/>
          </a:p>
        </p:txBody>
      </p:sp>
      <p:sp>
        <p:nvSpPr>
          <p:cNvPr id="159" name="Google Shape;159;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cxnSp>
        <p:nvCxnSpPr>
          <p:cNvPr id="160" name="Google Shape;160;p7"/>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161" name="Google Shape;161;p7"/>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are here</a:t>
            </a:r>
            <a:endParaRPr sz="1400" b="0" i="0" u="none" strike="noStrike" cap="none">
              <a:solidFill>
                <a:srgbClr val="000000"/>
              </a:solidFill>
              <a:latin typeface="Open Sans"/>
              <a:ea typeface="Open Sans"/>
              <a:cs typeface="Open Sans"/>
              <a:sym typeface="Open Sans"/>
            </a:endParaRPr>
          </a:p>
        </p:txBody>
      </p:sp>
      <p:cxnSp>
        <p:nvCxnSpPr>
          <p:cNvPr id="162" name="Google Shape;162;p7"/>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163" name="Google Shape;163;p7"/>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You need to be here</a:t>
            </a:r>
            <a:endParaRPr sz="1400" b="0" i="0" u="none" strike="noStrike" cap="none">
              <a:solidFill>
                <a:srgbClr val="000000"/>
              </a:solidFill>
              <a:latin typeface="Open Sans"/>
              <a:ea typeface="Open Sans"/>
              <a:cs typeface="Open Sans"/>
              <a:sym typeface="Open Sans"/>
            </a:endParaRPr>
          </a:p>
        </p:txBody>
      </p:sp>
      <p:pic>
        <p:nvPicPr>
          <p:cNvPr id="164" name="Google Shape;164;p7"/>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1524001" y="1230314"/>
            <a:ext cx="1712913" cy="113823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5" name="Google Shape;115;p2"/>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
        <p:nvSpPr>
          <p:cNvPr id="116" name="Google Shape;116;p2"/>
          <p:cNvSpPr txBox="1">
            <a:spLocks noGrp="1"/>
          </p:cNvSpPr>
          <p:nvPr>
            <p:ph type="title"/>
          </p:nvPr>
        </p:nvSpPr>
        <p:spPr>
          <a:xfrm>
            <a:off x="831850" y="1398842"/>
            <a:ext cx="10515600" cy="2852737"/>
          </a:xfrm>
          <a:prstGeom prst="rect">
            <a:avLst/>
          </a:prstGeom>
          <a:noFill/>
          <a:ln>
            <a:noFill/>
          </a:ln>
        </p:spPr>
        <p:txBody>
          <a:bodyPr spcFirstLastPara="1" wrap="square" lIns="91425" tIns="45700" rIns="91425" bIns="45700" anchor="b" anchorCtr="0">
            <a:normAutofit/>
          </a:bodyPr>
          <a:lstStyle/>
          <a:p>
            <a:pPr lvl="0"/>
            <a:r>
              <a:rPr lang="en-US" dirty="0">
                <a:solidFill>
                  <a:schemeClr val="lt1"/>
                </a:solidFill>
              </a:rPr>
              <a:t>Breadth-First Search </a:t>
            </a:r>
            <a:br>
              <a:rPr lang="en-US" dirty="0">
                <a:solidFill>
                  <a:schemeClr val="lt1"/>
                </a:solidFill>
              </a:rPr>
            </a:br>
            <a:r>
              <a:rPr lang="en-US" dirty="0">
                <a:solidFill>
                  <a:schemeClr val="lt1"/>
                </a:solidFill>
              </a:rPr>
              <a:t>and </a:t>
            </a:r>
            <a:br>
              <a:rPr lang="en-US" dirty="0">
                <a:solidFill>
                  <a:schemeClr val="lt1"/>
                </a:solidFill>
              </a:rPr>
            </a:br>
            <a:r>
              <a:rPr lang="en-US" dirty="0">
                <a:solidFill>
                  <a:schemeClr val="lt1"/>
                </a:solidFill>
              </a:rPr>
              <a:t>Depth-First Search</a:t>
            </a:r>
            <a:endParaRPr dirty="0">
              <a:solidFill>
                <a:schemeClr val="lt1"/>
              </a:solidFill>
            </a:endParaRPr>
          </a:p>
        </p:txBody>
      </p:sp>
      <p:sp>
        <p:nvSpPr>
          <p:cNvPr id="117" name="Google Shape;117;p2"/>
          <p:cNvSpPr txBox="1">
            <a:spLocks noGrp="1"/>
          </p:cNvSpPr>
          <p:nvPr>
            <p:ph type="body" idx="1"/>
          </p:nvPr>
        </p:nvSpPr>
        <p:spPr>
          <a:xfrm>
            <a:off x="886714" y="4644327"/>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rgbClr val="888888"/>
              </a:buClr>
              <a:buSzPts val="2400"/>
              <a:buNone/>
            </a:pPr>
            <a:endParaRPr dirty="0">
              <a:solidFill>
                <a:srgbClr val="D8D8D8"/>
              </a:solidFill>
            </a:endParaRPr>
          </a:p>
        </p:txBody>
      </p:sp>
      <p:sp>
        <p:nvSpPr>
          <p:cNvPr id="118" name="Google Shape;118;p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60</a:t>
            </a:fld>
            <a:endParaRPr/>
          </a:p>
        </p:txBody>
      </p:sp>
    </p:spTree>
    <p:extLst>
      <p:ext uri="{BB962C8B-B14F-4D97-AF65-F5344CB8AC3E}">
        <p14:creationId xmlns:p14="http://schemas.microsoft.com/office/powerpoint/2010/main" val="1406624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9"/>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endParaRPr sz="1400" b="0" i="0" u="none" strike="noStrike" cap="none">
              <a:solidFill>
                <a:srgbClr val="000000"/>
              </a:solidFill>
              <a:latin typeface="Arial"/>
              <a:ea typeface="Arial"/>
              <a:cs typeface="Arial"/>
              <a:sym typeface="Arial"/>
            </a:endParaRPr>
          </a:p>
        </p:txBody>
      </p:sp>
      <p:sp>
        <p:nvSpPr>
          <p:cNvPr id="484" name="Google Shape;484;p2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Breadth-first search</a:t>
            </a:r>
            <a:endParaRPr dirty="0"/>
          </a:p>
        </p:txBody>
      </p:sp>
      <p:sp>
        <p:nvSpPr>
          <p:cNvPr id="485" name="Google Shape;485;p29"/>
          <p:cNvSpPr txBox="1">
            <a:spLocks noGrp="1"/>
          </p:cNvSpPr>
          <p:nvPr>
            <p:ph type="body" idx="1"/>
          </p:nvPr>
        </p:nvSpPr>
        <p:spPr>
          <a:xfrm>
            <a:off x="399673" y="1348845"/>
            <a:ext cx="84582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Idea: </a:t>
            </a:r>
            <a:endParaRPr/>
          </a:p>
          <a:p>
            <a:pPr marL="685800" lvl="1" indent="-228600" algn="l" rtl="0">
              <a:lnSpc>
                <a:spcPct val="90000"/>
              </a:lnSpc>
              <a:spcBef>
                <a:spcPts val="500"/>
              </a:spcBef>
              <a:spcAft>
                <a:spcPts val="0"/>
              </a:spcAft>
              <a:buClr>
                <a:schemeClr val="dk1"/>
              </a:buClr>
              <a:buSzPts val="2400"/>
              <a:buChar char="•"/>
            </a:pPr>
            <a:r>
              <a:rPr lang="en-US" sz="2400"/>
              <a:t>Expand </a:t>
            </a:r>
            <a:r>
              <a:rPr lang="en-US" sz="2400" i="1">
                <a:solidFill>
                  <a:srgbClr val="DD8801"/>
                </a:solidFill>
              </a:rPr>
              <a:t>shallowest</a:t>
            </a:r>
            <a:r>
              <a:rPr lang="en-US" sz="2400" i="1">
                <a:solidFill>
                  <a:schemeClr val="accent2"/>
                </a:solidFill>
              </a:rPr>
              <a:t> </a:t>
            </a:r>
            <a:r>
              <a:rPr lang="en-US" sz="2400"/>
              <a:t>unexpanded node</a:t>
            </a:r>
            <a:endParaRPr/>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u="sng"/>
              <a:t>Implementation:</a:t>
            </a:r>
            <a:endParaRPr/>
          </a:p>
          <a:p>
            <a:pPr marL="685800" lvl="1" indent="-228600" algn="l" rtl="0">
              <a:lnSpc>
                <a:spcPct val="90000"/>
              </a:lnSpc>
              <a:spcBef>
                <a:spcPts val="500"/>
              </a:spcBef>
              <a:spcAft>
                <a:spcPts val="0"/>
              </a:spcAft>
              <a:buClr>
                <a:schemeClr val="accent2"/>
              </a:buClr>
              <a:buSzPts val="2400"/>
              <a:buChar char="•"/>
            </a:pPr>
            <a:r>
              <a:rPr lang="en-US" sz="2400" i="1">
                <a:solidFill>
                  <a:srgbClr val="DD8801"/>
                </a:solidFill>
              </a:rPr>
              <a:t>frontier</a:t>
            </a:r>
            <a:r>
              <a:rPr lang="en-US" sz="2400" i="1">
                <a:solidFill>
                  <a:schemeClr val="accent2"/>
                </a:solidFill>
              </a:rPr>
              <a:t> </a:t>
            </a:r>
            <a:r>
              <a:rPr lang="en-US" sz="2400"/>
              <a:t>is FIFO (First-In-First-Out) Queue:</a:t>
            </a:r>
            <a:endParaRPr/>
          </a:p>
          <a:p>
            <a:pPr marL="1143000" lvl="2" indent="-228600" algn="l" rtl="0">
              <a:lnSpc>
                <a:spcPct val="90000"/>
              </a:lnSpc>
              <a:spcBef>
                <a:spcPts val="500"/>
              </a:spcBef>
              <a:spcAft>
                <a:spcPts val="0"/>
              </a:spcAft>
              <a:buClr>
                <a:schemeClr val="dk1"/>
              </a:buClr>
              <a:buSzPts val="2000"/>
              <a:buChar char="•"/>
            </a:pPr>
            <a:r>
              <a:rPr lang="en-US"/>
              <a:t>Put successors at the </a:t>
            </a:r>
            <a:r>
              <a:rPr lang="en-US" i="1"/>
              <a:t>end </a:t>
            </a:r>
            <a:r>
              <a:rPr lang="en-US"/>
              <a:t>of </a:t>
            </a:r>
            <a:r>
              <a:rPr lang="en-US" i="1">
                <a:solidFill>
                  <a:srgbClr val="DD8801"/>
                </a:solidFill>
              </a:rPr>
              <a:t>frontier</a:t>
            </a:r>
            <a:r>
              <a:rPr lang="en-US" i="1">
                <a:solidFill>
                  <a:schemeClr val="accent2"/>
                </a:solidFill>
              </a:rPr>
              <a:t> </a:t>
            </a:r>
            <a:r>
              <a:rPr lang="en-US"/>
              <a:t>successor list.</a:t>
            </a:r>
            <a:endParaRPr/>
          </a:p>
        </p:txBody>
      </p:sp>
      <p:sp>
        <p:nvSpPr>
          <p:cNvPr id="486" name="Google Shape;486;p2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61</a:t>
            </a:fld>
            <a:endParaRPr/>
          </a:p>
        </p:txBody>
      </p:sp>
      <p:pic>
        <p:nvPicPr>
          <p:cNvPr id="487" name="Google Shape;487;p29"/>
          <p:cNvPicPr preferRelativeResize="0"/>
          <p:nvPr/>
        </p:nvPicPr>
        <p:blipFill rotWithShape="1">
          <a:blip r:embed="rId3">
            <a:alphaModFix/>
          </a:blip>
          <a:srcRect/>
          <a:stretch/>
        </p:blipFill>
        <p:spPr>
          <a:xfrm>
            <a:off x="3797694" y="3495182"/>
            <a:ext cx="7329990" cy="3640724"/>
          </a:xfrm>
          <a:prstGeom prst="rect">
            <a:avLst/>
          </a:prstGeom>
          <a:noFill/>
          <a:ln>
            <a:noFill/>
          </a:ln>
        </p:spPr>
      </p:pic>
      <p:sp>
        <p:nvSpPr>
          <p:cNvPr id="488" name="Google Shape;488;p29"/>
          <p:cNvSpPr txBox="1"/>
          <p:nvPr/>
        </p:nvSpPr>
        <p:spPr>
          <a:xfrm>
            <a:off x="10159998" y="5819598"/>
            <a:ext cx="1905000" cy="600780"/>
          </a:xfrm>
          <a:prstGeom prst="rect">
            <a:avLst/>
          </a:prstGeom>
          <a:noFill/>
          <a:ln>
            <a:noFill/>
          </a:ln>
        </p:spPr>
        <p:txBody>
          <a:bodyPr spcFirstLastPara="1" wrap="square" lIns="92075" tIns="46025" rIns="92075" bIns="4602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Open Sans"/>
                <a:ea typeface="Open Sans"/>
                <a:cs typeface="Open Sans"/>
                <a:sym typeface="Open Sans"/>
              </a:rPr>
              <a:t>Image credit: </a:t>
            </a:r>
            <a:r>
              <a:rPr lang="en-US" sz="1100" b="0" i="0" u="none" strike="noStrike" cap="none">
                <a:solidFill>
                  <a:schemeClr val="dk1"/>
                </a:solidFill>
                <a:latin typeface="Calibri"/>
                <a:ea typeface="Calibri"/>
                <a:cs typeface="Calibri"/>
                <a:sym typeface="Calibri"/>
              </a:rPr>
              <a:t>Dan Klein and Pieter Abbeel</a:t>
            </a:r>
            <a:endParaRPr sz="11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http://ai.berkeley.edu</a:t>
            </a:r>
            <a:endParaRPr sz="11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 (simplified)</a:t>
            </a:r>
            <a:endParaRPr/>
          </a:p>
        </p:txBody>
      </p:sp>
      <p:pic>
        <p:nvPicPr>
          <p:cNvPr id="495" name="Google Shape;495;p30"/>
          <p:cNvPicPr preferRelativeResize="0">
            <a:picLocks noGrp="1"/>
          </p:cNvPicPr>
          <p:nvPr>
            <p:ph type="body" idx="1"/>
          </p:nvPr>
        </p:nvPicPr>
        <p:blipFill rotWithShape="1">
          <a:blip r:embed="rId3">
            <a:alphaModFix/>
          </a:blip>
          <a:srcRect/>
          <a:stretch/>
        </p:blipFill>
        <p:spPr>
          <a:xfrm>
            <a:off x="399673" y="1374501"/>
            <a:ext cx="9602787" cy="4464599"/>
          </a:xfrm>
          <a:prstGeom prst="rect">
            <a:avLst/>
          </a:prstGeom>
          <a:noFill/>
          <a:ln>
            <a:noFill/>
          </a:ln>
        </p:spPr>
      </p:pic>
      <p:sp>
        <p:nvSpPr>
          <p:cNvPr id="496" name="Google Shape;496;p30"/>
          <p:cNvSpPr/>
          <p:nvPr/>
        </p:nvSpPr>
        <p:spPr>
          <a:xfrm>
            <a:off x="8843584" y="2122489"/>
            <a:ext cx="2149475" cy="1098550"/>
          </a:xfrm>
          <a:prstGeom prst="wedgeRoundRectCallout">
            <a:avLst>
              <a:gd name="adj1" fmla="val -90757"/>
              <a:gd name="adj2" fmla="val 96647"/>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Position within queue of new items determines search strategy</a:t>
            </a:r>
            <a:endParaRPr sz="1400" b="0" i="0" u="none" strike="noStrike" cap="none">
              <a:solidFill>
                <a:schemeClr val="lt1"/>
              </a:solidFill>
              <a:latin typeface="Arial"/>
              <a:ea typeface="Arial"/>
              <a:cs typeface="Arial"/>
              <a:sym typeface="Arial"/>
            </a:endParaRPr>
          </a:p>
        </p:txBody>
      </p:sp>
      <p:sp>
        <p:nvSpPr>
          <p:cNvPr id="497" name="Google Shape;497;p30"/>
          <p:cNvSpPr/>
          <p:nvPr/>
        </p:nvSpPr>
        <p:spPr>
          <a:xfrm>
            <a:off x="6512025" y="5400156"/>
            <a:ext cx="2882900" cy="877887"/>
          </a:xfrm>
          <a:prstGeom prst="wedgeRoundRectCallout">
            <a:avLst>
              <a:gd name="adj1" fmla="val -83751"/>
              <a:gd name="adj2" fmla="val -54099"/>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Subtle:  </a:t>
            </a:r>
            <a:r>
              <a:rPr lang="en-US" sz="1600" b="0" i="1" u="none" strike="noStrike" cap="none" dirty="0">
                <a:solidFill>
                  <a:schemeClr val="lt1"/>
                </a:solidFill>
                <a:latin typeface="Arial"/>
                <a:ea typeface="Arial"/>
                <a:cs typeface="Arial"/>
                <a:sym typeface="Arial"/>
              </a:rPr>
              <a:t>Node inserted into queue only after testing to see if it is a goal state</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animEffect transition="in" filter="fade">
                                      <p:cBhvr>
                                        <p:cTn id="12"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 name="Picture 3">
            <a:extLst>
              <a:ext uri="{FF2B5EF4-FFF2-40B4-BE49-F238E27FC236}">
                <a16:creationId xmlns:a16="http://schemas.microsoft.com/office/drawing/2014/main" id="{117AC314-74C0-AC48-A71E-3C6F42154930}"/>
              </a:ext>
            </a:extLst>
          </p:cNvPr>
          <p:cNvPicPr>
            <a:picLocks noChangeAspect="1"/>
          </p:cNvPicPr>
          <p:nvPr/>
        </p:nvPicPr>
        <p:blipFill>
          <a:blip r:embed="rId3"/>
          <a:stretch>
            <a:fillRect/>
          </a:stretch>
        </p:blipFill>
        <p:spPr>
          <a:xfrm>
            <a:off x="399673" y="1358452"/>
            <a:ext cx="9497362" cy="4855153"/>
          </a:xfrm>
          <a:prstGeom prst="rect">
            <a:avLst/>
          </a:prstGeom>
        </p:spPr>
      </p:pic>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a:t>
            </a:r>
            <a:endParaRPr dirty="0"/>
          </a:p>
        </p:txBody>
      </p:sp>
      <p:sp>
        <p:nvSpPr>
          <p:cNvPr id="496" name="Google Shape;496;p30"/>
          <p:cNvSpPr/>
          <p:nvPr/>
        </p:nvSpPr>
        <p:spPr>
          <a:xfrm>
            <a:off x="7245450" y="2708850"/>
            <a:ext cx="2149475" cy="1098550"/>
          </a:xfrm>
          <a:prstGeom prst="wedgeRoundRectCallout">
            <a:avLst>
              <a:gd name="adj1" fmla="val -218449"/>
              <a:gd name="adj2" fmla="val 33188"/>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Position within queue of new items determines search strategy</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63</a:t>
            </a:fld>
            <a:endParaRPr/>
          </a:p>
        </p:txBody>
      </p:sp>
    </p:spTree>
    <p:extLst>
      <p:ext uri="{BB962C8B-B14F-4D97-AF65-F5344CB8AC3E}">
        <p14:creationId xmlns:p14="http://schemas.microsoft.com/office/powerpoint/2010/main" val="306924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Breadth-first search</a:t>
            </a:r>
            <a:endParaRPr dirty="0"/>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64</a:t>
            </a:fld>
            <a:endParaRPr/>
          </a:p>
        </p:txBody>
      </p:sp>
      <p:pic>
        <p:nvPicPr>
          <p:cNvPr id="7" name="Picture 6" descr="Text&#10;&#10;Description automatically generated">
            <a:extLst>
              <a:ext uri="{FF2B5EF4-FFF2-40B4-BE49-F238E27FC236}">
                <a16:creationId xmlns:a16="http://schemas.microsoft.com/office/drawing/2014/main" id="{DA5C58F8-8592-364E-AE84-643403F7E30F}"/>
              </a:ext>
            </a:extLst>
          </p:cNvPr>
          <p:cNvPicPr>
            <a:picLocks noChangeAspect="1"/>
          </p:cNvPicPr>
          <p:nvPr/>
        </p:nvPicPr>
        <p:blipFill>
          <a:blip r:embed="rId3"/>
          <a:stretch>
            <a:fillRect/>
          </a:stretch>
        </p:blipFill>
        <p:spPr>
          <a:xfrm>
            <a:off x="399673" y="1401196"/>
            <a:ext cx="9497362" cy="2242853"/>
          </a:xfrm>
          <a:prstGeom prst="rect">
            <a:avLst/>
          </a:prstGeom>
        </p:spPr>
      </p:pic>
      <p:sp>
        <p:nvSpPr>
          <p:cNvPr id="8" name="Google Shape;496;p30">
            <a:extLst>
              <a:ext uri="{FF2B5EF4-FFF2-40B4-BE49-F238E27FC236}">
                <a16:creationId xmlns:a16="http://schemas.microsoft.com/office/drawing/2014/main" id="{BF1F29C7-4BD5-154F-AD46-5D1584E00FE2}"/>
              </a:ext>
            </a:extLst>
          </p:cNvPr>
          <p:cNvSpPr/>
          <p:nvPr/>
        </p:nvSpPr>
        <p:spPr>
          <a:xfrm>
            <a:off x="1936405" y="3962286"/>
            <a:ext cx="4851853" cy="1098550"/>
          </a:xfrm>
          <a:prstGeom prst="wedgeRoundRectCallout">
            <a:avLst>
              <a:gd name="adj1" fmla="val -37471"/>
              <a:gd name="adj2" fmla="val -95194"/>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Node data structure contains variables like the state, a pointer to its parent node, the action that was used to create this state, and the path cost.</a:t>
            </a:r>
            <a:endParaRPr sz="1400" b="0" i="0" u="none" strike="noStrike" cap="none" dirty="0">
              <a:solidFill>
                <a:schemeClr val="lt1"/>
              </a:solidFill>
              <a:latin typeface="Arial"/>
              <a:ea typeface="Arial"/>
              <a:cs typeface="Arial"/>
              <a:sym typeface="Arial"/>
            </a:endParaRPr>
          </a:p>
        </p:txBody>
      </p:sp>
      <p:sp>
        <p:nvSpPr>
          <p:cNvPr id="9" name="Google Shape;496;p30">
            <a:extLst>
              <a:ext uri="{FF2B5EF4-FFF2-40B4-BE49-F238E27FC236}">
                <a16:creationId xmlns:a16="http://schemas.microsoft.com/office/drawing/2014/main" id="{060A1AC9-A5D1-5049-8E5E-A44C173A9DEB}"/>
              </a:ext>
            </a:extLst>
          </p:cNvPr>
          <p:cNvSpPr/>
          <p:nvPr/>
        </p:nvSpPr>
        <p:spPr>
          <a:xfrm>
            <a:off x="296502" y="5379073"/>
            <a:ext cx="3376596" cy="944235"/>
          </a:xfrm>
          <a:prstGeom prst="wedgeRoundRectCallout">
            <a:avLst>
              <a:gd name="adj1" fmla="val -21403"/>
              <a:gd name="adj2" fmla="val -233886"/>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The Python yield keyword means that we don’t have to pre-compute a list of all successors. </a:t>
            </a: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51499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 name="Picture 3">
            <a:extLst>
              <a:ext uri="{FF2B5EF4-FFF2-40B4-BE49-F238E27FC236}">
                <a16:creationId xmlns:a16="http://schemas.microsoft.com/office/drawing/2014/main" id="{117AC314-74C0-AC48-A71E-3C6F42154930}"/>
              </a:ext>
            </a:extLst>
          </p:cNvPr>
          <p:cNvPicPr>
            <a:picLocks noChangeAspect="1"/>
          </p:cNvPicPr>
          <p:nvPr/>
        </p:nvPicPr>
        <p:blipFill>
          <a:blip r:embed="rId3"/>
          <a:stretch>
            <a:fillRect/>
          </a:stretch>
        </p:blipFill>
        <p:spPr>
          <a:xfrm>
            <a:off x="399673" y="1358452"/>
            <a:ext cx="9497362" cy="4855153"/>
          </a:xfrm>
          <a:prstGeom prst="rect">
            <a:avLst/>
          </a:prstGeom>
        </p:spPr>
      </p:pic>
      <p:sp>
        <p:nvSpPr>
          <p:cNvPr id="494" name="Google Shape;494;p3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Breadth-first search</a:t>
            </a:r>
            <a:endParaRPr dirty="0"/>
          </a:p>
        </p:txBody>
      </p:sp>
      <p:sp>
        <p:nvSpPr>
          <p:cNvPr id="497" name="Google Shape;497;p30"/>
          <p:cNvSpPr/>
          <p:nvPr/>
        </p:nvSpPr>
        <p:spPr>
          <a:xfrm>
            <a:off x="4948215" y="5335718"/>
            <a:ext cx="2882900" cy="877887"/>
          </a:xfrm>
          <a:prstGeom prst="wedgeRoundRectCallout">
            <a:avLst>
              <a:gd name="adj1" fmla="val -81664"/>
              <a:gd name="adj2" fmla="val -15572"/>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dirty="0">
                <a:solidFill>
                  <a:schemeClr val="lt1"/>
                </a:solidFill>
                <a:latin typeface="Arial"/>
                <a:ea typeface="Arial"/>
                <a:cs typeface="Arial"/>
                <a:sym typeface="Arial"/>
              </a:rPr>
              <a:t>Subtle:  </a:t>
            </a:r>
            <a:r>
              <a:rPr lang="en-US" sz="1600" b="0" i="1" u="none" strike="noStrike" cap="none" dirty="0">
                <a:solidFill>
                  <a:schemeClr val="lt1"/>
                </a:solidFill>
                <a:latin typeface="Arial"/>
                <a:ea typeface="Arial"/>
                <a:cs typeface="Arial"/>
                <a:sym typeface="Arial"/>
              </a:rPr>
              <a:t>Node inserted into queue only after testing to see if it is a goal state</a:t>
            </a:r>
            <a:endParaRPr sz="1400" b="0" i="0" u="none" strike="noStrike" cap="none" dirty="0">
              <a:solidFill>
                <a:schemeClr val="lt1"/>
              </a:solidFill>
              <a:latin typeface="Arial"/>
              <a:ea typeface="Arial"/>
              <a:cs typeface="Arial"/>
              <a:sym typeface="Arial"/>
            </a:endParaRPr>
          </a:p>
        </p:txBody>
      </p:sp>
      <p:sp>
        <p:nvSpPr>
          <p:cNvPr id="498" name="Google Shape;498;p3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65</a:t>
            </a:fld>
            <a:endParaRPr/>
          </a:p>
        </p:txBody>
      </p:sp>
    </p:spTree>
    <p:extLst>
      <p:ext uri="{BB962C8B-B14F-4D97-AF65-F5344CB8AC3E}">
        <p14:creationId xmlns:p14="http://schemas.microsoft.com/office/powerpoint/2010/main" val="393572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Properties of breadth-first search</a:t>
            </a:r>
            <a:endParaRPr/>
          </a:p>
        </p:txBody>
      </p:sp>
      <p:sp>
        <p:nvSpPr>
          <p:cNvPr id="514" name="Google Shape;514;p3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buClr>
                <a:srgbClr val="CC0099"/>
              </a:buClr>
              <a:buSzPts val="2000"/>
            </a:pPr>
            <a:r>
              <a:rPr lang="en-US" b="1" dirty="0">
                <a:solidFill>
                  <a:srgbClr val="0D89AC"/>
                </a:solidFill>
              </a:rPr>
              <a:t>Complete? </a:t>
            </a:r>
            <a:r>
              <a:rPr lang="en-US" b="1" dirty="0">
                <a:solidFill>
                  <a:srgbClr val="CC0099"/>
                </a:solidFill>
              </a:rPr>
              <a:t>	</a:t>
            </a:r>
            <a:r>
              <a:rPr lang="en-US" dirty="0">
                <a:solidFill>
                  <a:srgbClr val="CC0099"/>
                </a:solidFill>
              </a:rPr>
              <a:t>	</a:t>
            </a:r>
            <a:r>
              <a:rPr lang="en-US" dirty="0"/>
              <a:t>Yes (if </a:t>
            </a:r>
            <a:r>
              <a:rPr lang="en-US" i="1" dirty="0"/>
              <a:t>b</a:t>
            </a:r>
            <a:r>
              <a:rPr lang="en-US" dirty="0"/>
              <a:t> is finite)</a:t>
            </a:r>
          </a:p>
          <a:p>
            <a:pPr marL="0" lvl="0" indent="0">
              <a:buClr>
                <a:srgbClr val="CC0099"/>
              </a:buClr>
              <a:buSzPts val="2000"/>
            </a:pPr>
            <a:r>
              <a:rPr lang="en-US" b="1" dirty="0">
                <a:solidFill>
                  <a:srgbClr val="0D89AC"/>
                </a:solidFill>
              </a:rPr>
              <a:t>Optimal? </a:t>
            </a:r>
            <a:r>
              <a:rPr lang="en-US" dirty="0">
                <a:solidFill>
                  <a:srgbClr val="0D89AC"/>
                </a:solidFill>
              </a:rPr>
              <a:t>	</a:t>
            </a:r>
            <a:r>
              <a:rPr lang="en-US" dirty="0"/>
              <a:t>	Yes, if cost = 1 per step</a:t>
            </a:r>
            <a:br>
              <a:rPr lang="en-US" dirty="0"/>
            </a:br>
            <a:r>
              <a:rPr lang="en-US" dirty="0"/>
              <a:t>					(not optimal in general)</a:t>
            </a:r>
            <a:endParaRPr dirty="0"/>
          </a:p>
          <a:p>
            <a:pPr marL="0" lvl="0" indent="0" algn="l" rtl="0">
              <a:lnSpc>
                <a:spcPct val="90000"/>
              </a:lnSpc>
              <a:spcBef>
                <a:spcPts val="1000"/>
              </a:spcBef>
              <a:spcAft>
                <a:spcPts val="0"/>
              </a:spcAft>
              <a:buClr>
                <a:srgbClr val="CC0099"/>
              </a:buClr>
              <a:buSzPts val="2000"/>
              <a:buNone/>
            </a:pPr>
            <a:r>
              <a:rPr lang="en-US" b="1" dirty="0">
                <a:solidFill>
                  <a:srgbClr val="0D89AC"/>
                </a:solidFill>
              </a:rPr>
              <a:t>Time Complexity? </a:t>
            </a:r>
            <a:r>
              <a:rPr lang="en-US" dirty="0"/>
              <a:t>	</a:t>
            </a:r>
            <a:r>
              <a:rPr lang="en-US" i="1" dirty="0"/>
              <a:t>1+b+b</a:t>
            </a:r>
            <a:r>
              <a:rPr lang="en-US" i="1" baseline="30000" dirty="0"/>
              <a:t>2</a:t>
            </a:r>
            <a:r>
              <a:rPr lang="en-US" i="1" dirty="0"/>
              <a:t>+b</a:t>
            </a:r>
            <a:r>
              <a:rPr lang="en-US" i="1" baseline="30000" dirty="0"/>
              <a:t>3</a:t>
            </a:r>
            <a:r>
              <a:rPr lang="en-US" dirty="0"/>
              <a:t>+… +</a:t>
            </a:r>
            <a:r>
              <a:rPr lang="en-US" i="1" dirty="0"/>
              <a:t>b</a:t>
            </a:r>
            <a:r>
              <a:rPr lang="en-US" i="1" baseline="30000" dirty="0"/>
              <a:t>d</a:t>
            </a:r>
            <a:r>
              <a:rPr lang="en-US" dirty="0"/>
              <a:t> = O(b</a:t>
            </a:r>
            <a:r>
              <a:rPr lang="en-US" baseline="30000" dirty="0"/>
              <a:t>d</a:t>
            </a:r>
            <a:r>
              <a:rPr lang="en-US" dirty="0"/>
              <a:t>)</a:t>
            </a:r>
            <a:endParaRPr i="1" dirty="0"/>
          </a:p>
          <a:p>
            <a:pPr marL="0" lvl="0" indent="0" algn="l" rtl="0">
              <a:lnSpc>
                <a:spcPct val="90000"/>
              </a:lnSpc>
              <a:spcBef>
                <a:spcPts val="1000"/>
              </a:spcBef>
              <a:spcAft>
                <a:spcPts val="0"/>
              </a:spcAft>
              <a:buClr>
                <a:srgbClr val="CC0099"/>
              </a:buClr>
              <a:buSzPts val="2000"/>
              <a:buNone/>
            </a:pPr>
            <a:r>
              <a:rPr lang="en-US" b="1" dirty="0">
                <a:solidFill>
                  <a:srgbClr val="0D89AC"/>
                </a:solidFill>
              </a:rPr>
              <a:t>Space Complexity? </a:t>
            </a:r>
            <a:r>
              <a:rPr lang="en-US" dirty="0"/>
              <a:t>	</a:t>
            </a:r>
            <a:r>
              <a:rPr lang="en-US" i="1" dirty="0"/>
              <a:t>O(b</a:t>
            </a:r>
            <a:r>
              <a:rPr lang="en-US" i="1" baseline="30000" dirty="0"/>
              <a:t>d</a:t>
            </a:r>
            <a:r>
              <a:rPr lang="en-US" i="1" dirty="0"/>
              <a:t>)</a:t>
            </a:r>
            <a:r>
              <a:rPr lang="en-US" dirty="0"/>
              <a:t> (keeps every node in memory)</a:t>
            </a:r>
            <a:endParaRPr dirty="0">
              <a:solidFill>
                <a:srgbClr val="FF0000"/>
              </a:solidFill>
            </a:endParaRPr>
          </a:p>
          <a:p>
            <a:pPr marL="0" lvl="0" indent="0" algn="l" rtl="0">
              <a:lnSpc>
                <a:spcPct val="90000"/>
              </a:lnSpc>
              <a:spcBef>
                <a:spcPts val="1000"/>
              </a:spcBef>
              <a:spcAft>
                <a:spcPts val="0"/>
              </a:spcAft>
              <a:buClr>
                <a:schemeClr val="dk1"/>
              </a:buClr>
              <a:buSzPts val="2000"/>
              <a:buNone/>
            </a:pPr>
            <a:endParaRPr dirty="0"/>
          </a:p>
          <a:p>
            <a:pPr marL="685800" lvl="1" indent="-228600" algn="ctr" rtl="0">
              <a:lnSpc>
                <a:spcPct val="90000"/>
              </a:lnSpc>
              <a:spcBef>
                <a:spcPts val="500"/>
              </a:spcBef>
              <a:spcAft>
                <a:spcPts val="0"/>
              </a:spcAft>
              <a:buClr>
                <a:schemeClr val="dk1"/>
              </a:buClr>
              <a:buSzPts val="1800"/>
              <a:buNone/>
            </a:pPr>
            <a:r>
              <a:rPr lang="en-US" sz="1800" i="1" dirty="0"/>
              <a:t>b: maximum branching factor of search tree</a:t>
            </a:r>
            <a:endParaRPr dirty="0"/>
          </a:p>
          <a:p>
            <a:pPr marL="685800" lvl="1" indent="-228600" algn="ctr" rtl="0">
              <a:lnSpc>
                <a:spcPct val="90000"/>
              </a:lnSpc>
              <a:spcBef>
                <a:spcPts val="500"/>
              </a:spcBef>
              <a:spcAft>
                <a:spcPts val="0"/>
              </a:spcAft>
              <a:buClr>
                <a:schemeClr val="dk1"/>
              </a:buClr>
              <a:buSzPts val="1800"/>
              <a:buNone/>
            </a:pPr>
            <a:r>
              <a:rPr lang="en-US" sz="1800" i="1" dirty="0"/>
              <a:t>d: depth of the least cost solution</a:t>
            </a:r>
            <a:endParaRPr dirty="0"/>
          </a:p>
          <a:p>
            <a:pPr marL="685800" lvl="1" indent="-228600" algn="ctr" rtl="0">
              <a:lnSpc>
                <a:spcPct val="90000"/>
              </a:lnSpc>
              <a:spcBef>
                <a:spcPts val="500"/>
              </a:spcBef>
              <a:spcAft>
                <a:spcPts val="0"/>
              </a:spcAft>
              <a:buClr>
                <a:schemeClr val="dk1"/>
              </a:buClr>
              <a:buSzPts val="1800"/>
              <a:buNone/>
            </a:pPr>
            <a:r>
              <a:rPr lang="en-US" sz="1800" i="1" dirty="0"/>
              <a:t>m: maximum depth of the state space (∞)</a:t>
            </a:r>
            <a:endParaRPr sz="1800" i="1" dirty="0"/>
          </a:p>
          <a:p>
            <a:pPr marL="685800" lvl="1" indent="-228600" algn="ctr" rtl="0">
              <a:lnSpc>
                <a:spcPct val="90000"/>
              </a:lnSpc>
              <a:spcBef>
                <a:spcPts val="500"/>
              </a:spcBef>
              <a:spcAft>
                <a:spcPts val="0"/>
              </a:spcAft>
              <a:buClr>
                <a:schemeClr val="dk1"/>
              </a:buClr>
              <a:buSzPts val="2000"/>
              <a:buNone/>
            </a:pPr>
            <a:endParaRPr dirty="0"/>
          </a:p>
        </p:txBody>
      </p:sp>
      <p:sp>
        <p:nvSpPr>
          <p:cNvPr id="515" name="Google Shape;515;p3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Exponential Space </a:t>
            </a:r>
            <a:r>
              <a:rPr lang="en-US" sz="2800" dirty="0"/>
              <a:t>(and time)</a:t>
            </a:r>
            <a:r>
              <a:rPr lang="en-US" dirty="0"/>
              <a:t> Is Not Good...</a:t>
            </a:r>
            <a:endParaRPr dirty="0"/>
          </a:p>
        </p:txBody>
      </p:sp>
      <p:sp>
        <p:nvSpPr>
          <p:cNvPr id="522" name="Google Shape;522;p3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dk1"/>
              </a:buClr>
              <a:buSzPts val="2000"/>
              <a:buChar char="•"/>
            </a:pPr>
            <a:r>
              <a:rPr lang="en-US"/>
              <a:t>Exponential complexity uninformed search problems </a:t>
            </a:r>
            <a:r>
              <a:rPr lang="en-US" i="1">
                <a:solidFill>
                  <a:srgbClr val="DD8801"/>
                </a:solidFill>
              </a:rPr>
              <a:t>cannot</a:t>
            </a:r>
            <a:r>
              <a:rPr lang="en-US" i="1">
                <a:solidFill>
                  <a:schemeClr val="accent2"/>
                </a:solidFill>
              </a:rPr>
              <a:t> </a:t>
            </a:r>
            <a:r>
              <a:rPr lang="en-US"/>
              <a:t>be solved for any but the smallest instances.</a:t>
            </a:r>
            <a:endParaRPr/>
          </a:p>
          <a:p>
            <a:pPr marL="685800" lvl="1" indent="-228600" algn="l" rtl="0">
              <a:lnSpc>
                <a:spcPct val="90000"/>
              </a:lnSpc>
              <a:spcBef>
                <a:spcPts val="500"/>
              </a:spcBef>
              <a:spcAft>
                <a:spcPts val="0"/>
              </a:spcAft>
              <a:buClr>
                <a:schemeClr val="accent2"/>
              </a:buClr>
              <a:buSzPts val="2000"/>
              <a:buChar char="•"/>
            </a:pPr>
            <a:r>
              <a:rPr lang="en-US" i="1">
                <a:solidFill>
                  <a:srgbClr val="DD8801"/>
                </a:solidFill>
              </a:rPr>
              <a:t>(Memory </a:t>
            </a:r>
            <a:r>
              <a:rPr lang="en-US"/>
              <a:t>requirements are a bigger problem than </a:t>
            </a:r>
            <a:r>
              <a:rPr lang="en-US" i="1">
                <a:solidFill>
                  <a:srgbClr val="DD8801"/>
                </a:solidFill>
              </a:rPr>
              <a:t>execution</a:t>
            </a:r>
            <a:r>
              <a:rPr lang="en-US" i="1">
                <a:solidFill>
                  <a:schemeClr val="accent2"/>
                </a:solidFill>
              </a:rPr>
              <a:t> </a:t>
            </a:r>
            <a:r>
              <a:rPr lang="en-US"/>
              <a:t>time.)</a:t>
            </a:r>
            <a:endParaRPr/>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127000" algn="l" rtl="0">
              <a:lnSpc>
                <a:spcPct val="90000"/>
              </a:lnSpc>
              <a:spcBef>
                <a:spcPts val="500"/>
              </a:spcBef>
              <a:spcAft>
                <a:spcPts val="0"/>
              </a:spcAft>
              <a:buClr>
                <a:schemeClr val="dk1"/>
              </a:buClr>
              <a:buSzPts val="1600"/>
              <a:buNone/>
            </a:pPr>
            <a:endParaRPr sz="1600"/>
          </a:p>
          <a:p>
            <a:pPr marL="685800" lvl="1" indent="-228600" algn="ctr" rtl="0">
              <a:lnSpc>
                <a:spcPct val="90000"/>
              </a:lnSpc>
              <a:spcBef>
                <a:spcPts val="500"/>
              </a:spcBef>
              <a:spcAft>
                <a:spcPts val="0"/>
              </a:spcAft>
              <a:buClr>
                <a:schemeClr val="dk1"/>
              </a:buClr>
              <a:buSzPts val="1600"/>
              <a:buFont typeface="Open Sans"/>
              <a:buNone/>
            </a:pPr>
            <a:r>
              <a:rPr lang="en-US" sz="1600"/>
              <a:t>	</a:t>
            </a:r>
            <a:endParaRPr/>
          </a:p>
          <a:p>
            <a:pPr marL="685800" lvl="1" indent="-228600" algn="ctr" rtl="0">
              <a:lnSpc>
                <a:spcPct val="90000"/>
              </a:lnSpc>
              <a:spcBef>
                <a:spcPts val="500"/>
              </a:spcBef>
              <a:spcAft>
                <a:spcPts val="0"/>
              </a:spcAft>
              <a:buClr>
                <a:schemeClr val="dk1"/>
              </a:buClr>
              <a:buSzPts val="1600"/>
              <a:buFont typeface="Open Sans"/>
              <a:buNone/>
            </a:pPr>
            <a:endParaRPr sz="1600"/>
          </a:p>
          <a:p>
            <a:pPr marL="685800" lvl="1" indent="-228600" algn="ctr" rtl="0">
              <a:lnSpc>
                <a:spcPct val="90000"/>
              </a:lnSpc>
              <a:spcBef>
                <a:spcPts val="500"/>
              </a:spcBef>
              <a:spcAft>
                <a:spcPts val="0"/>
              </a:spcAft>
              <a:buClr>
                <a:schemeClr val="dk1"/>
              </a:buClr>
              <a:buSzPts val="1600"/>
              <a:buFont typeface="Open Sans"/>
              <a:buNone/>
            </a:pPr>
            <a:r>
              <a:rPr lang="en-US" sz="1600"/>
              <a:t>Assumes b=10, 1M</a:t>
            </a:r>
            <a:r>
              <a:rPr lang="en-US" sz="1600" baseline="30000"/>
              <a:t> </a:t>
            </a:r>
            <a:r>
              <a:rPr lang="en-US" sz="1600"/>
              <a:t>nodes/sec, 1000 bytes/node</a:t>
            </a:r>
            <a:endParaRPr/>
          </a:p>
          <a:p>
            <a:pPr marL="685800" lvl="1" indent="-127000" algn="l" rtl="0">
              <a:lnSpc>
                <a:spcPct val="90000"/>
              </a:lnSpc>
              <a:spcBef>
                <a:spcPts val="500"/>
              </a:spcBef>
              <a:spcAft>
                <a:spcPts val="0"/>
              </a:spcAft>
              <a:buClr>
                <a:schemeClr val="dk1"/>
              </a:buClr>
              <a:buSzPts val="1600"/>
              <a:buNone/>
            </a:pPr>
            <a:endParaRPr sz="1600"/>
          </a:p>
          <a:p>
            <a:pPr marL="685800" lvl="1" indent="-101600" algn="l" rtl="0">
              <a:lnSpc>
                <a:spcPct val="90000"/>
              </a:lnSpc>
              <a:spcBef>
                <a:spcPts val="500"/>
              </a:spcBef>
              <a:spcAft>
                <a:spcPts val="0"/>
              </a:spcAft>
              <a:buClr>
                <a:schemeClr val="dk1"/>
              </a:buClr>
              <a:buSzPts val="2000"/>
              <a:buNone/>
            </a:pPr>
            <a:endParaRPr/>
          </a:p>
        </p:txBody>
      </p:sp>
      <p:sp>
        <p:nvSpPr>
          <p:cNvPr id="523" name="Google Shape;523;p3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67</a:t>
            </a:fld>
            <a:endParaRPr/>
          </a:p>
        </p:txBody>
      </p:sp>
      <p:graphicFrame>
        <p:nvGraphicFramePr>
          <p:cNvPr id="524" name="Google Shape;524;p33"/>
          <p:cNvGraphicFramePr/>
          <p:nvPr/>
        </p:nvGraphicFramePr>
        <p:xfrm>
          <a:off x="2536926" y="2708903"/>
          <a:ext cx="6858025" cy="2710215"/>
        </p:xfrm>
        <a:graphic>
          <a:graphicData uri="http://schemas.openxmlformats.org/drawingml/2006/table">
            <a:tbl>
              <a:tblPr>
                <a:noFill/>
                <a:tableStyleId>{15350BB5-6D5B-4689-8FFE-2A864A171139}</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3175">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DEPTH</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NODES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TIME</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0" i="0" u="none" strike="noStrike" cap="none">
                          <a:solidFill>
                            <a:schemeClr val="dk1"/>
                          </a:solidFill>
                          <a:latin typeface="Times"/>
                          <a:ea typeface="Times"/>
                          <a:cs typeface="Times"/>
                          <a:sym typeface="Times"/>
                        </a:rPr>
                        <a:t>MEMORY</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0.11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107  kilobytes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11110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milliseconds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10.6 megabytes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6</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6</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1.1 seconds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8</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8</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2 minutes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103 gigabytes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9725">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10</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 hours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 terabytes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815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12</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12</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13 days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 petabytes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233800">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14</a:t>
                      </a:r>
                      <a:endParaRPr sz="1400" u="none" strike="noStrike" cap="none"/>
                    </a:p>
                  </a:txBody>
                  <a:tcPr marL="91425" marR="91425" marT="45725" marB="45725">
                    <a:lnL w="2857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10</a:t>
                      </a:r>
                      <a:r>
                        <a:rPr lang="en-US" sz="1600" b="1" i="0" u="none" strike="noStrike" cap="none" baseline="30000">
                          <a:solidFill>
                            <a:schemeClr val="dk1"/>
                          </a:solidFill>
                          <a:latin typeface="Times"/>
                          <a:ea typeface="Times"/>
                          <a:cs typeface="Times"/>
                          <a:sym typeface="Times"/>
                        </a:rPr>
                        <a:t>14</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3.5 years</a:t>
                      </a:r>
                      <a:endParaRPr sz="1400" u="none" strike="noStrike" cap="none"/>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600"/>
                        <a:buFont typeface="Times"/>
                        <a:buNone/>
                      </a:pPr>
                      <a:r>
                        <a:rPr lang="en-US" sz="1600" b="1" i="0" u="none" strike="noStrike" cap="none">
                          <a:solidFill>
                            <a:schemeClr val="dk1"/>
                          </a:solidFill>
                          <a:latin typeface="Times"/>
                          <a:ea typeface="Times"/>
                          <a:cs typeface="Times"/>
                          <a:sym typeface="Times"/>
                        </a:rPr>
                        <a:t>99 petabytles</a:t>
                      </a:r>
                      <a:endParaRPr sz="1600" b="1" i="0" u="none" strike="noStrike" cap="none">
                        <a:solidFill>
                          <a:schemeClr val="dk1"/>
                        </a:solidFill>
                        <a:latin typeface="Times"/>
                        <a:ea typeface="Times"/>
                        <a:cs typeface="Times"/>
                        <a:sym typeface="Times"/>
                      </a:endParaRPr>
                    </a:p>
                  </a:txBody>
                  <a:tcPr marL="91425" marR="91425" marT="45725" marB="45725">
                    <a:lnL w="9525" cap="flat" cmpd="sng">
                      <a:solidFill>
                        <a:srgbClr val="000000">
                          <a:alpha val="0"/>
                        </a:srgbClr>
                      </a:solidFill>
                      <a:prstDash val="solid"/>
                      <a:round/>
                      <a:headEnd type="none" w="sm" len="sm"/>
                      <a:tailEnd type="none" w="sm" len="sm"/>
                    </a:lnL>
                    <a:lnR w="2857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530" name="Google Shape;530;p34"/>
          <p:cNvPicPr preferRelativeResize="0"/>
          <p:nvPr/>
        </p:nvPicPr>
        <p:blipFill rotWithShape="1">
          <a:blip r:embed="rId3">
            <a:alphaModFix/>
          </a:blip>
          <a:srcRect/>
          <a:stretch/>
        </p:blipFill>
        <p:spPr>
          <a:xfrm>
            <a:off x="4518212" y="2556935"/>
            <a:ext cx="6248313" cy="4687454"/>
          </a:xfrm>
          <a:prstGeom prst="rect">
            <a:avLst/>
          </a:prstGeom>
          <a:noFill/>
          <a:ln>
            <a:noFill/>
          </a:ln>
        </p:spPr>
      </p:pic>
      <p:sp>
        <p:nvSpPr>
          <p:cNvPr id="531" name="Google Shape;531;p3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Depth-first search</a:t>
            </a:r>
            <a:endParaRPr dirty="0"/>
          </a:p>
        </p:txBody>
      </p:sp>
      <p:sp>
        <p:nvSpPr>
          <p:cNvPr id="532" name="Google Shape;532;p34"/>
          <p:cNvSpPr txBox="1">
            <a:spLocks noGrp="1"/>
          </p:cNvSpPr>
          <p:nvPr>
            <p:ph type="body" idx="1"/>
          </p:nvPr>
        </p:nvSpPr>
        <p:spPr>
          <a:xfrm>
            <a:off x="399673" y="1371600"/>
            <a:ext cx="8458200" cy="41148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Idea: </a:t>
            </a:r>
            <a:endParaRPr/>
          </a:p>
          <a:p>
            <a:pPr marL="685800" lvl="1" indent="-228600" algn="l" rtl="0">
              <a:lnSpc>
                <a:spcPct val="90000"/>
              </a:lnSpc>
              <a:spcBef>
                <a:spcPts val="500"/>
              </a:spcBef>
              <a:spcAft>
                <a:spcPts val="0"/>
              </a:spcAft>
              <a:buClr>
                <a:schemeClr val="dk1"/>
              </a:buClr>
              <a:buSzPts val="2400"/>
              <a:buChar char="•"/>
            </a:pPr>
            <a:r>
              <a:rPr lang="en-US" sz="2400"/>
              <a:t>Expand </a:t>
            </a:r>
            <a:r>
              <a:rPr lang="en-US" sz="2400" i="1">
                <a:solidFill>
                  <a:srgbClr val="DD8801"/>
                </a:solidFill>
              </a:rPr>
              <a:t>deepest </a:t>
            </a:r>
            <a:r>
              <a:rPr lang="en-US" sz="2400"/>
              <a:t>unexpanded node</a:t>
            </a:r>
            <a:endParaRPr/>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u="sng"/>
              <a:t>Implementation:</a:t>
            </a:r>
            <a:endParaRPr/>
          </a:p>
          <a:p>
            <a:pPr marL="685800" lvl="1" indent="-228600" algn="l" rtl="0">
              <a:lnSpc>
                <a:spcPct val="90000"/>
              </a:lnSpc>
              <a:spcBef>
                <a:spcPts val="500"/>
              </a:spcBef>
              <a:spcAft>
                <a:spcPts val="0"/>
              </a:spcAft>
              <a:buClr>
                <a:schemeClr val="accent2"/>
              </a:buClr>
              <a:buSzPts val="2400"/>
              <a:buChar char="•"/>
            </a:pPr>
            <a:r>
              <a:rPr lang="en-US" sz="2200" i="1">
                <a:solidFill>
                  <a:srgbClr val="DD8801"/>
                </a:solidFill>
              </a:rPr>
              <a:t>frontier</a:t>
            </a:r>
            <a:r>
              <a:rPr lang="en-US" sz="2200" i="1">
                <a:solidFill>
                  <a:schemeClr val="accent2"/>
                </a:solidFill>
              </a:rPr>
              <a:t> </a:t>
            </a:r>
            <a:r>
              <a:rPr lang="en-US" sz="2200"/>
              <a:t>is LIFO (Last-In-First-Out) Queue:</a:t>
            </a:r>
            <a:endParaRPr sz="2200"/>
          </a:p>
          <a:p>
            <a:pPr marL="1143000" lvl="2" indent="-228600" algn="l" rtl="0">
              <a:lnSpc>
                <a:spcPct val="90000"/>
              </a:lnSpc>
              <a:spcBef>
                <a:spcPts val="500"/>
              </a:spcBef>
              <a:spcAft>
                <a:spcPts val="0"/>
              </a:spcAft>
              <a:buClr>
                <a:schemeClr val="dk1"/>
              </a:buClr>
              <a:buSzPts val="2000"/>
              <a:buChar char="•"/>
            </a:pPr>
            <a:r>
              <a:rPr lang="en-US"/>
              <a:t>Put successors at the </a:t>
            </a:r>
            <a:r>
              <a:rPr lang="en-US" i="1"/>
              <a:t>front </a:t>
            </a:r>
            <a:r>
              <a:rPr lang="en-US"/>
              <a:t>of </a:t>
            </a:r>
            <a:r>
              <a:rPr lang="en-US" i="1">
                <a:solidFill>
                  <a:srgbClr val="DD8801"/>
                </a:solidFill>
              </a:rPr>
              <a:t>frontier </a:t>
            </a:r>
            <a:r>
              <a:rPr lang="en-US"/>
              <a:t>successor list.</a:t>
            </a:r>
            <a:endParaRPr/>
          </a:p>
        </p:txBody>
      </p:sp>
      <p:sp>
        <p:nvSpPr>
          <p:cNvPr id="533" name="Google Shape;533;p3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68</a:t>
            </a:fld>
            <a:endParaRPr/>
          </a:p>
        </p:txBody>
      </p:sp>
      <p:sp>
        <p:nvSpPr>
          <p:cNvPr id="534" name="Google Shape;534;p34"/>
          <p:cNvSpPr txBox="1"/>
          <p:nvPr/>
        </p:nvSpPr>
        <p:spPr>
          <a:xfrm>
            <a:off x="10159998" y="5819598"/>
            <a:ext cx="1905000" cy="600780"/>
          </a:xfrm>
          <a:prstGeom prst="rect">
            <a:avLst/>
          </a:prstGeom>
          <a:noFill/>
          <a:ln>
            <a:noFill/>
          </a:ln>
        </p:spPr>
        <p:txBody>
          <a:bodyPr spcFirstLastPara="1" wrap="square" lIns="92075" tIns="46025" rIns="92075" bIns="46025"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Open Sans"/>
                <a:ea typeface="Open Sans"/>
                <a:cs typeface="Open Sans"/>
                <a:sym typeface="Open Sans"/>
              </a:rPr>
              <a:t>Image credit: </a:t>
            </a:r>
            <a:r>
              <a:rPr lang="en-US" sz="1100" b="0" i="0" u="none" strike="noStrike" cap="none">
                <a:solidFill>
                  <a:schemeClr val="dk1"/>
                </a:solidFill>
                <a:latin typeface="Calibri"/>
                <a:ea typeface="Calibri"/>
                <a:cs typeface="Calibri"/>
                <a:sym typeface="Calibri"/>
              </a:rPr>
              <a:t>Dan Klein and Pieter Abbeel</a:t>
            </a:r>
            <a:endParaRPr sz="11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alibri"/>
                <a:ea typeface="Calibri"/>
                <a:cs typeface="Calibri"/>
                <a:sym typeface="Calibri"/>
              </a:rPr>
              <a:t>http://ai.berkeley.edu</a:t>
            </a:r>
            <a:endParaRPr sz="11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2800"/>
              <a:buFont typeface="Open Sans"/>
              <a:buNone/>
            </a:pPr>
            <a:r>
              <a:rPr lang="en-US" sz="2800"/>
              <a:t>Properties of depth-first search</a:t>
            </a:r>
            <a:endParaRPr/>
          </a:p>
        </p:txBody>
      </p:sp>
      <p:sp>
        <p:nvSpPr>
          <p:cNvPr id="541" name="Google Shape;541;p35"/>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CC0099"/>
              </a:buClr>
              <a:buSzPts val="2000"/>
              <a:buNone/>
            </a:pPr>
            <a:r>
              <a:rPr lang="en-US" b="1" dirty="0">
                <a:solidFill>
                  <a:srgbClr val="3C9A81"/>
                </a:solidFill>
              </a:rPr>
              <a:t>Complete? </a:t>
            </a:r>
            <a:r>
              <a:rPr lang="en-US" dirty="0"/>
              <a:t>	No. It fails in infinite-depth spaces, spaces with loops</a:t>
            </a:r>
            <a:endParaRPr dirty="0"/>
          </a:p>
          <a:p>
            <a:pPr marL="0" lvl="0" indent="0">
              <a:buClr>
                <a:srgbClr val="CC0099"/>
              </a:buClr>
              <a:buSzPts val="2000"/>
            </a:pPr>
            <a:r>
              <a:rPr lang="en-US" sz="1800" dirty="0"/>
              <a:t>If we modify it to avoid repeated states along path, then it is complete in finite spaces</a:t>
            </a:r>
            <a:endParaRPr lang="en-US" dirty="0"/>
          </a:p>
          <a:p>
            <a:pPr marL="0" lvl="0" indent="0">
              <a:buClr>
                <a:srgbClr val="CC0099"/>
              </a:buClr>
              <a:buSzPts val="2000"/>
            </a:pPr>
            <a:r>
              <a:rPr lang="en-US" b="1" dirty="0">
                <a:solidFill>
                  <a:srgbClr val="3C9A81"/>
                </a:solidFill>
              </a:rPr>
              <a:t>Optimal? </a:t>
            </a:r>
            <a:r>
              <a:rPr lang="en-US" dirty="0"/>
              <a:t>	No</a:t>
            </a:r>
            <a:endParaRPr sz="1800" dirty="0"/>
          </a:p>
          <a:p>
            <a:pPr marL="0" lvl="0" indent="0" algn="l" rtl="0">
              <a:lnSpc>
                <a:spcPct val="90000"/>
              </a:lnSpc>
              <a:spcBef>
                <a:spcPts val="1000"/>
              </a:spcBef>
              <a:spcAft>
                <a:spcPts val="0"/>
              </a:spcAft>
              <a:buClr>
                <a:srgbClr val="CC0099"/>
              </a:buClr>
              <a:buSzPts val="2000"/>
              <a:buNone/>
            </a:pPr>
            <a:r>
              <a:rPr lang="en-US" b="1" dirty="0">
                <a:solidFill>
                  <a:srgbClr val="3C9A81"/>
                </a:solidFill>
              </a:rPr>
              <a:t>Time? </a:t>
            </a:r>
            <a:r>
              <a:rPr lang="en-US" dirty="0"/>
              <a:t>		</a:t>
            </a:r>
            <a:r>
              <a:rPr lang="en-US" i="1" dirty="0"/>
              <a:t>O(b</a:t>
            </a:r>
            <a:r>
              <a:rPr lang="en-US" i="1" baseline="30000" dirty="0"/>
              <a:t>m</a:t>
            </a:r>
            <a:r>
              <a:rPr lang="en-US" i="1" dirty="0"/>
              <a:t>)</a:t>
            </a:r>
            <a:r>
              <a:rPr lang="en-US" dirty="0"/>
              <a:t>.  This is terrible if </a:t>
            </a:r>
            <a:r>
              <a:rPr lang="en-US" i="1" dirty="0"/>
              <a:t>m</a:t>
            </a:r>
            <a:r>
              <a:rPr lang="en-US" dirty="0"/>
              <a:t> is much larger than </a:t>
            </a:r>
            <a:r>
              <a:rPr lang="en-US" i="1" dirty="0"/>
              <a:t>d</a:t>
            </a:r>
            <a:endParaRPr dirty="0"/>
          </a:p>
          <a:p>
            <a:pPr marL="1143000" lvl="2" indent="-228600" algn="l" rtl="0">
              <a:lnSpc>
                <a:spcPct val="90000"/>
              </a:lnSpc>
              <a:spcBef>
                <a:spcPts val="500"/>
              </a:spcBef>
              <a:spcAft>
                <a:spcPts val="0"/>
              </a:spcAft>
              <a:buSzPts val="1800"/>
              <a:buChar char="•"/>
            </a:pPr>
            <a:r>
              <a:rPr lang="en-US" sz="1800" dirty="0"/>
              <a:t>but if solutions are dense, may be much faster than breadth-first</a:t>
            </a:r>
            <a:endParaRPr dirty="0"/>
          </a:p>
          <a:p>
            <a:pPr marL="685800" lvl="1" indent="-114300" algn="l" rtl="0">
              <a:lnSpc>
                <a:spcPct val="90000"/>
              </a:lnSpc>
              <a:spcBef>
                <a:spcPts val="500"/>
              </a:spcBef>
              <a:spcAft>
                <a:spcPts val="0"/>
              </a:spcAft>
              <a:buClr>
                <a:schemeClr val="dk1"/>
              </a:buClr>
              <a:buSzPts val="1800"/>
              <a:buNone/>
            </a:pPr>
            <a:endParaRPr sz="1800" dirty="0"/>
          </a:p>
          <a:p>
            <a:pPr marL="0" lvl="0" indent="0" algn="l" rtl="0">
              <a:lnSpc>
                <a:spcPct val="90000"/>
              </a:lnSpc>
              <a:spcBef>
                <a:spcPts val="1000"/>
              </a:spcBef>
              <a:spcAft>
                <a:spcPts val="0"/>
              </a:spcAft>
              <a:buClr>
                <a:srgbClr val="CC0099"/>
              </a:buClr>
              <a:buSzPts val="2000"/>
              <a:buNone/>
            </a:pPr>
            <a:r>
              <a:rPr lang="en-US" b="1" dirty="0">
                <a:solidFill>
                  <a:srgbClr val="3C9A81"/>
                </a:solidFill>
              </a:rPr>
              <a:t>Space? 	</a:t>
            </a:r>
            <a:r>
              <a:rPr lang="en-US" i="1" dirty="0"/>
              <a:t>O(b*m), </a:t>
            </a:r>
            <a:r>
              <a:rPr lang="en-US" dirty="0"/>
              <a:t>i.e., linear space!</a:t>
            </a:r>
            <a:endParaRPr dirty="0"/>
          </a:p>
          <a:p>
            <a:pPr marL="0" lvl="0" indent="0" algn="l" rtl="0">
              <a:lnSpc>
                <a:spcPct val="90000"/>
              </a:lnSpc>
              <a:spcBef>
                <a:spcPts val="1000"/>
              </a:spcBef>
              <a:spcAft>
                <a:spcPts val="0"/>
              </a:spcAft>
              <a:buClr>
                <a:schemeClr val="dk1"/>
              </a:buClr>
              <a:buSzPts val="2000"/>
              <a:buNone/>
            </a:pP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b: maximum branching factor of search tree</a:t>
            </a: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d: depth of the least cost solution</a:t>
            </a:r>
            <a:endParaRPr dirty="0"/>
          </a:p>
          <a:p>
            <a:pPr marL="685800" lvl="1" indent="-228600" algn="ctr" rtl="0">
              <a:lnSpc>
                <a:spcPct val="90000"/>
              </a:lnSpc>
              <a:spcBef>
                <a:spcPts val="500"/>
              </a:spcBef>
              <a:spcAft>
                <a:spcPts val="0"/>
              </a:spcAft>
              <a:buClr>
                <a:schemeClr val="dk1"/>
              </a:buClr>
              <a:buSzPts val="1800"/>
              <a:buFont typeface="Open Sans"/>
              <a:buNone/>
            </a:pPr>
            <a:r>
              <a:rPr lang="en-US" sz="1800" i="1" dirty="0"/>
              <a:t>m: maximum depth of the state space (∞)</a:t>
            </a:r>
            <a:endParaRPr sz="1800" i="1" dirty="0"/>
          </a:p>
          <a:p>
            <a:pPr marL="0" lvl="0" indent="0" algn="l" rtl="0">
              <a:lnSpc>
                <a:spcPct val="90000"/>
              </a:lnSpc>
              <a:spcBef>
                <a:spcPts val="1000"/>
              </a:spcBef>
              <a:spcAft>
                <a:spcPts val="0"/>
              </a:spcAft>
              <a:buClr>
                <a:schemeClr val="dk1"/>
              </a:buClr>
              <a:buSzPts val="2000"/>
              <a:buNone/>
            </a:pPr>
            <a:endParaRPr dirty="0"/>
          </a:p>
        </p:txBody>
      </p:sp>
      <p:sp>
        <p:nvSpPr>
          <p:cNvPr id="542" name="Google Shape;542;p3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rotWithShape="1">
          <a:blip r:embed="rId3">
            <a:alphaModFix/>
          </a:blip>
          <a:srcRect/>
          <a:stretch/>
        </p:blipFill>
        <p:spPr>
          <a:xfrm>
            <a:off x="2590800" y="1297000"/>
            <a:ext cx="7580074" cy="4570401"/>
          </a:xfrm>
          <a:prstGeom prst="rect">
            <a:avLst/>
          </a:prstGeom>
          <a:noFill/>
          <a:ln>
            <a:noFill/>
          </a:ln>
        </p:spPr>
      </p:pic>
      <p:sp>
        <p:nvSpPr>
          <p:cNvPr id="158" name="Google Shape;158;p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dirty="0"/>
              <a:t>Example search problem: Holiday in Romania</a:t>
            </a:r>
            <a:endParaRPr dirty="0"/>
          </a:p>
        </p:txBody>
      </p:sp>
      <p:sp>
        <p:nvSpPr>
          <p:cNvPr id="159" name="Google Shape;159;p7"/>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dirty="0"/>
          </a:p>
        </p:txBody>
      </p:sp>
      <p:cxnSp>
        <p:nvCxnSpPr>
          <p:cNvPr id="160" name="Google Shape;160;p7"/>
          <p:cNvCxnSpPr/>
          <p:nvPr/>
        </p:nvCxnSpPr>
        <p:spPr>
          <a:xfrm rot="10800000" flipH="1">
            <a:off x="2209800" y="2682086"/>
            <a:ext cx="838200" cy="457200"/>
          </a:xfrm>
          <a:prstGeom prst="straightConnector1">
            <a:avLst/>
          </a:prstGeom>
          <a:noFill/>
          <a:ln w="53975" cap="flat" cmpd="sng">
            <a:solidFill>
              <a:srgbClr val="3366FF"/>
            </a:solidFill>
            <a:prstDash val="solid"/>
            <a:miter lim="800000"/>
            <a:headEnd type="none" w="sm" len="sm"/>
            <a:tailEnd type="triangle" w="med" len="med"/>
          </a:ln>
        </p:spPr>
      </p:cxnSp>
      <p:sp>
        <p:nvSpPr>
          <p:cNvPr id="161" name="Google Shape;161;p7"/>
          <p:cNvSpPr txBox="1"/>
          <p:nvPr/>
        </p:nvSpPr>
        <p:spPr>
          <a:xfrm>
            <a:off x="1483620" y="3055148"/>
            <a:ext cx="1447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Open Sans"/>
                <a:ea typeface="Open Sans"/>
                <a:cs typeface="Open Sans"/>
                <a:sym typeface="Open Sans"/>
              </a:rPr>
              <a:t>You are here</a:t>
            </a:r>
            <a:endParaRPr sz="1400" b="0" i="0" u="none" strike="noStrike" cap="none" dirty="0">
              <a:solidFill>
                <a:srgbClr val="000000"/>
              </a:solidFill>
              <a:latin typeface="Open Sans"/>
              <a:ea typeface="Open Sans"/>
              <a:cs typeface="Open Sans"/>
              <a:sym typeface="Open Sans"/>
            </a:endParaRPr>
          </a:p>
        </p:txBody>
      </p:sp>
      <p:cxnSp>
        <p:nvCxnSpPr>
          <p:cNvPr id="162" name="Google Shape;162;p7"/>
          <p:cNvCxnSpPr/>
          <p:nvPr/>
        </p:nvCxnSpPr>
        <p:spPr>
          <a:xfrm rot="10800000">
            <a:off x="7734300" y="5230431"/>
            <a:ext cx="609600" cy="685800"/>
          </a:xfrm>
          <a:prstGeom prst="straightConnector1">
            <a:avLst/>
          </a:prstGeom>
          <a:noFill/>
          <a:ln w="53975" cap="flat" cmpd="sng">
            <a:solidFill>
              <a:srgbClr val="3366FF"/>
            </a:solidFill>
            <a:prstDash val="solid"/>
            <a:miter lim="800000"/>
            <a:headEnd type="none" w="sm" len="sm"/>
            <a:tailEnd type="triangle" w="med" len="med"/>
          </a:ln>
        </p:spPr>
      </p:cxnSp>
      <p:sp>
        <p:nvSpPr>
          <p:cNvPr id="163" name="Google Shape;163;p7"/>
          <p:cNvSpPr txBox="1"/>
          <p:nvPr/>
        </p:nvSpPr>
        <p:spPr>
          <a:xfrm>
            <a:off x="8039100" y="5840031"/>
            <a:ext cx="1447800" cy="64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Open Sans"/>
                <a:ea typeface="Open Sans"/>
                <a:cs typeface="Open Sans"/>
                <a:sym typeface="Open Sans"/>
              </a:rPr>
              <a:t>You need to be here</a:t>
            </a:r>
            <a:endParaRPr sz="1400" b="0" i="0" u="none" strike="noStrike" cap="none" dirty="0">
              <a:solidFill>
                <a:srgbClr val="000000"/>
              </a:solidFill>
              <a:latin typeface="Open Sans"/>
              <a:ea typeface="Open Sans"/>
              <a:cs typeface="Open Sans"/>
              <a:sym typeface="Open Sans"/>
            </a:endParaRPr>
          </a:p>
        </p:txBody>
      </p:sp>
      <p:pic>
        <p:nvPicPr>
          <p:cNvPr id="164" name="Google Shape;164;p7"/>
          <p:cNvPicPr preferRelativeResize="0"/>
          <p:nvPr/>
        </p:nvPicPr>
        <p:blipFill rotWithShape="1">
          <a:blip r:embed="rId4">
            <a:alphaModFix/>
          </a:blip>
          <a:srcRect/>
          <a:stretch/>
        </p:blipFill>
        <p:spPr>
          <a:xfrm>
            <a:off x="9312275" y="1031744"/>
            <a:ext cx="2041525" cy="2128837"/>
          </a:xfrm>
          <a:prstGeom prst="rect">
            <a:avLst/>
          </a:prstGeom>
          <a:noFill/>
          <a:ln>
            <a:noFill/>
          </a:ln>
        </p:spPr>
      </p:pic>
      <p:pic>
        <p:nvPicPr>
          <p:cNvPr id="165" name="Google Shape;165;p7"/>
          <p:cNvPicPr preferRelativeResize="0"/>
          <p:nvPr/>
        </p:nvPicPr>
        <p:blipFill rotWithShape="1">
          <a:blip r:embed="rId5">
            <a:alphaModFix/>
          </a:blip>
          <a:srcRect/>
          <a:stretch/>
        </p:blipFill>
        <p:spPr>
          <a:xfrm>
            <a:off x="1524001" y="1230314"/>
            <a:ext cx="1712913" cy="1138237"/>
          </a:xfrm>
          <a:prstGeom prst="rect">
            <a:avLst/>
          </a:prstGeom>
          <a:noFill/>
          <a:ln>
            <a:noFill/>
          </a:ln>
        </p:spPr>
      </p:pic>
      <p:sp>
        <p:nvSpPr>
          <p:cNvPr id="2" name="TextBox 1">
            <a:extLst>
              <a:ext uri="{FF2B5EF4-FFF2-40B4-BE49-F238E27FC236}">
                <a16:creationId xmlns:a16="http://schemas.microsoft.com/office/drawing/2014/main" id="{03434D1A-B121-C944-9CB8-AD965245C166}"/>
              </a:ext>
            </a:extLst>
          </p:cNvPr>
          <p:cNvSpPr txBox="1"/>
          <p:nvPr/>
        </p:nvSpPr>
        <p:spPr>
          <a:xfrm>
            <a:off x="2380457" y="2402120"/>
            <a:ext cx="370614" cy="400110"/>
          </a:xfrm>
          <a:prstGeom prst="rect">
            <a:avLst/>
          </a:prstGeom>
          <a:noFill/>
        </p:spPr>
        <p:txBody>
          <a:bodyPr wrap="none" rtlCol="0">
            <a:spAutoFit/>
          </a:bodyPr>
          <a:lstStyle/>
          <a:p>
            <a:r>
              <a:rPr lang="en-US" sz="2000" b="1" dirty="0"/>
              <a:t>A</a:t>
            </a:r>
          </a:p>
        </p:txBody>
      </p:sp>
      <p:sp>
        <p:nvSpPr>
          <p:cNvPr id="13" name="TextBox 12">
            <a:extLst>
              <a:ext uri="{FF2B5EF4-FFF2-40B4-BE49-F238E27FC236}">
                <a16:creationId xmlns:a16="http://schemas.microsoft.com/office/drawing/2014/main" id="{B3B60376-5EB2-A44C-B6D1-E661648DD001}"/>
              </a:ext>
            </a:extLst>
          </p:cNvPr>
          <p:cNvSpPr txBox="1"/>
          <p:nvPr/>
        </p:nvSpPr>
        <p:spPr>
          <a:xfrm>
            <a:off x="7663291" y="4750410"/>
            <a:ext cx="375808" cy="400110"/>
          </a:xfrm>
          <a:prstGeom prst="rect">
            <a:avLst/>
          </a:prstGeom>
          <a:noFill/>
        </p:spPr>
        <p:txBody>
          <a:bodyPr wrap="square" rtlCol="0">
            <a:spAutoFit/>
          </a:bodyPr>
          <a:lstStyle/>
          <a:p>
            <a:r>
              <a:rPr lang="en-US" sz="2000" b="1" dirty="0"/>
              <a:t>B</a:t>
            </a:r>
          </a:p>
        </p:txBody>
      </p:sp>
      <p:sp>
        <p:nvSpPr>
          <p:cNvPr id="14" name="TextBox 13">
            <a:extLst>
              <a:ext uri="{FF2B5EF4-FFF2-40B4-BE49-F238E27FC236}">
                <a16:creationId xmlns:a16="http://schemas.microsoft.com/office/drawing/2014/main" id="{9A633486-C4D4-3247-9BAC-D525838C6569}"/>
              </a:ext>
            </a:extLst>
          </p:cNvPr>
          <p:cNvSpPr txBox="1"/>
          <p:nvPr/>
        </p:nvSpPr>
        <p:spPr>
          <a:xfrm>
            <a:off x="5231517" y="5734032"/>
            <a:ext cx="375808" cy="400110"/>
          </a:xfrm>
          <a:prstGeom prst="rect">
            <a:avLst/>
          </a:prstGeom>
          <a:noFill/>
        </p:spPr>
        <p:txBody>
          <a:bodyPr wrap="square" rtlCol="0">
            <a:spAutoFit/>
          </a:bodyPr>
          <a:lstStyle/>
          <a:p>
            <a:r>
              <a:rPr lang="en-US" sz="2000" b="1" dirty="0"/>
              <a:t>C</a:t>
            </a:r>
          </a:p>
        </p:txBody>
      </p:sp>
      <p:sp>
        <p:nvSpPr>
          <p:cNvPr id="15" name="TextBox 14">
            <a:extLst>
              <a:ext uri="{FF2B5EF4-FFF2-40B4-BE49-F238E27FC236}">
                <a16:creationId xmlns:a16="http://schemas.microsoft.com/office/drawing/2014/main" id="{E92AFF81-1160-AB4E-AAEB-9355F4F7FB74}"/>
              </a:ext>
            </a:extLst>
          </p:cNvPr>
          <p:cNvSpPr txBox="1"/>
          <p:nvPr/>
        </p:nvSpPr>
        <p:spPr>
          <a:xfrm>
            <a:off x="3672782" y="5373276"/>
            <a:ext cx="375808" cy="400110"/>
          </a:xfrm>
          <a:prstGeom prst="rect">
            <a:avLst/>
          </a:prstGeom>
          <a:noFill/>
        </p:spPr>
        <p:txBody>
          <a:bodyPr wrap="square" rtlCol="0">
            <a:spAutoFit/>
          </a:bodyPr>
          <a:lstStyle/>
          <a:p>
            <a:r>
              <a:rPr lang="en-US" sz="2000" b="1" dirty="0"/>
              <a:t>D</a:t>
            </a:r>
          </a:p>
        </p:txBody>
      </p:sp>
      <p:sp>
        <p:nvSpPr>
          <p:cNvPr id="17" name="TextBox 16">
            <a:extLst>
              <a:ext uri="{FF2B5EF4-FFF2-40B4-BE49-F238E27FC236}">
                <a16:creationId xmlns:a16="http://schemas.microsoft.com/office/drawing/2014/main" id="{458DF068-DDD7-A449-9D37-0D51CE47D121}"/>
              </a:ext>
            </a:extLst>
          </p:cNvPr>
          <p:cNvSpPr txBox="1"/>
          <p:nvPr/>
        </p:nvSpPr>
        <p:spPr>
          <a:xfrm>
            <a:off x="9656416" y="5674120"/>
            <a:ext cx="375808" cy="400110"/>
          </a:xfrm>
          <a:prstGeom prst="rect">
            <a:avLst/>
          </a:prstGeom>
          <a:noFill/>
        </p:spPr>
        <p:txBody>
          <a:bodyPr wrap="square" rtlCol="0">
            <a:spAutoFit/>
          </a:bodyPr>
          <a:lstStyle/>
          <a:p>
            <a:r>
              <a:rPr lang="en-US" sz="2000" b="1" dirty="0"/>
              <a:t>E</a:t>
            </a:r>
          </a:p>
        </p:txBody>
      </p:sp>
      <p:sp>
        <p:nvSpPr>
          <p:cNvPr id="18" name="TextBox 17">
            <a:extLst>
              <a:ext uri="{FF2B5EF4-FFF2-40B4-BE49-F238E27FC236}">
                <a16:creationId xmlns:a16="http://schemas.microsoft.com/office/drawing/2014/main" id="{F5287EDC-385F-9344-8E7B-17B080163F9C}"/>
              </a:ext>
            </a:extLst>
          </p:cNvPr>
          <p:cNvSpPr txBox="1"/>
          <p:nvPr/>
        </p:nvSpPr>
        <p:spPr>
          <a:xfrm>
            <a:off x="6063362" y="2510576"/>
            <a:ext cx="375808" cy="400110"/>
          </a:xfrm>
          <a:prstGeom prst="rect">
            <a:avLst/>
          </a:prstGeom>
          <a:noFill/>
        </p:spPr>
        <p:txBody>
          <a:bodyPr wrap="square" rtlCol="0">
            <a:spAutoFit/>
          </a:bodyPr>
          <a:lstStyle/>
          <a:p>
            <a:r>
              <a:rPr lang="en-US" sz="2000" b="1" dirty="0"/>
              <a:t>F</a:t>
            </a:r>
          </a:p>
        </p:txBody>
      </p:sp>
      <p:sp>
        <p:nvSpPr>
          <p:cNvPr id="19" name="TextBox 18">
            <a:extLst>
              <a:ext uri="{FF2B5EF4-FFF2-40B4-BE49-F238E27FC236}">
                <a16:creationId xmlns:a16="http://schemas.microsoft.com/office/drawing/2014/main" id="{97484860-EF83-4D4C-BE7B-B33303B73A5F}"/>
              </a:ext>
            </a:extLst>
          </p:cNvPr>
          <p:cNvSpPr txBox="1"/>
          <p:nvPr/>
        </p:nvSpPr>
        <p:spPr>
          <a:xfrm>
            <a:off x="7226185" y="5761208"/>
            <a:ext cx="375808" cy="400110"/>
          </a:xfrm>
          <a:prstGeom prst="rect">
            <a:avLst/>
          </a:prstGeom>
          <a:noFill/>
        </p:spPr>
        <p:txBody>
          <a:bodyPr wrap="square" rtlCol="0">
            <a:spAutoFit/>
          </a:bodyPr>
          <a:lstStyle/>
          <a:p>
            <a:r>
              <a:rPr lang="en-US" sz="2000" b="1" dirty="0"/>
              <a:t>G</a:t>
            </a:r>
          </a:p>
        </p:txBody>
      </p:sp>
      <p:sp>
        <p:nvSpPr>
          <p:cNvPr id="20" name="TextBox 19">
            <a:extLst>
              <a:ext uri="{FF2B5EF4-FFF2-40B4-BE49-F238E27FC236}">
                <a16:creationId xmlns:a16="http://schemas.microsoft.com/office/drawing/2014/main" id="{1264AF0D-9E38-9642-8F1A-D69FFF75AECD}"/>
              </a:ext>
            </a:extLst>
          </p:cNvPr>
          <p:cNvSpPr txBox="1"/>
          <p:nvPr/>
        </p:nvSpPr>
        <p:spPr>
          <a:xfrm>
            <a:off x="9620392" y="4189769"/>
            <a:ext cx="375808" cy="400110"/>
          </a:xfrm>
          <a:prstGeom prst="rect">
            <a:avLst/>
          </a:prstGeom>
          <a:noFill/>
        </p:spPr>
        <p:txBody>
          <a:bodyPr wrap="square" rtlCol="0">
            <a:spAutoFit/>
          </a:bodyPr>
          <a:lstStyle/>
          <a:p>
            <a:r>
              <a:rPr lang="en-US" sz="2000" b="1" dirty="0"/>
              <a:t>H</a:t>
            </a:r>
          </a:p>
        </p:txBody>
      </p:sp>
      <p:sp>
        <p:nvSpPr>
          <p:cNvPr id="21" name="TextBox 20">
            <a:extLst>
              <a:ext uri="{FF2B5EF4-FFF2-40B4-BE49-F238E27FC236}">
                <a16:creationId xmlns:a16="http://schemas.microsoft.com/office/drawing/2014/main" id="{09854ACA-B906-EE42-BAE6-2C06D808169A}"/>
              </a:ext>
            </a:extLst>
          </p:cNvPr>
          <p:cNvSpPr txBox="1"/>
          <p:nvPr/>
        </p:nvSpPr>
        <p:spPr>
          <a:xfrm>
            <a:off x="8693031" y="1971634"/>
            <a:ext cx="375808" cy="400110"/>
          </a:xfrm>
          <a:prstGeom prst="rect">
            <a:avLst/>
          </a:prstGeom>
          <a:noFill/>
        </p:spPr>
        <p:txBody>
          <a:bodyPr wrap="square" rtlCol="0">
            <a:spAutoFit/>
          </a:bodyPr>
          <a:lstStyle/>
          <a:p>
            <a:r>
              <a:rPr lang="en-US" sz="2000" b="1" dirty="0"/>
              <a:t>I</a:t>
            </a:r>
          </a:p>
        </p:txBody>
      </p:sp>
      <p:sp>
        <p:nvSpPr>
          <p:cNvPr id="25" name="TextBox 24">
            <a:extLst>
              <a:ext uri="{FF2B5EF4-FFF2-40B4-BE49-F238E27FC236}">
                <a16:creationId xmlns:a16="http://schemas.microsoft.com/office/drawing/2014/main" id="{074F918D-421A-1748-87A9-D06BA5DB6D95}"/>
              </a:ext>
            </a:extLst>
          </p:cNvPr>
          <p:cNvSpPr txBox="1"/>
          <p:nvPr/>
        </p:nvSpPr>
        <p:spPr>
          <a:xfrm>
            <a:off x="4355074" y="3789659"/>
            <a:ext cx="375808" cy="400110"/>
          </a:xfrm>
          <a:prstGeom prst="rect">
            <a:avLst/>
          </a:prstGeom>
          <a:noFill/>
        </p:spPr>
        <p:txBody>
          <a:bodyPr wrap="square" rtlCol="0">
            <a:spAutoFit/>
          </a:bodyPr>
          <a:lstStyle/>
          <a:p>
            <a:r>
              <a:rPr lang="en-US" sz="2000" b="1" dirty="0"/>
              <a:t>L</a:t>
            </a:r>
          </a:p>
        </p:txBody>
      </p:sp>
      <p:sp>
        <p:nvSpPr>
          <p:cNvPr id="26" name="TextBox 25">
            <a:extLst>
              <a:ext uri="{FF2B5EF4-FFF2-40B4-BE49-F238E27FC236}">
                <a16:creationId xmlns:a16="http://schemas.microsoft.com/office/drawing/2014/main" id="{9D8921C8-DA3E-6742-9E8F-8FAD641E5FFB}"/>
              </a:ext>
            </a:extLst>
          </p:cNvPr>
          <p:cNvSpPr txBox="1"/>
          <p:nvPr/>
        </p:nvSpPr>
        <p:spPr>
          <a:xfrm>
            <a:off x="4355074" y="4828530"/>
            <a:ext cx="375808" cy="400110"/>
          </a:xfrm>
          <a:prstGeom prst="rect">
            <a:avLst/>
          </a:prstGeom>
          <a:noFill/>
        </p:spPr>
        <p:txBody>
          <a:bodyPr wrap="square" rtlCol="0">
            <a:spAutoFit/>
          </a:bodyPr>
          <a:lstStyle/>
          <a:p>
            <a:r>
              <a:rPr lang="en-US" sz="2000" b="1" dirty="0"/>
              <a:t>M</a:t>
            </a:r>
          </a:p>
        </p:txBody>
      </p:sp>
      <p:sp>
        <p:nvSpPr>
          <p:cNvPr id="28" name="TextBox 27">
            <a:extLst>
              <a:ext uri="{FF2B5EF4-FFF2-40B4-BE49-F238E27FC236}">
                <a16:creationId xmlns:a16="http://schemas.microsoft.com/office/drawing/2014/main" id="{257B8D6C-8CEF-2147-B940-CD35743F4CA9}"/>
              </a:ext>
            </a:extLst>
          </p:cNvPr>
          <p:cNvSpPr txBox="1"/>
          <p:nvPr/>
        </p:nvSpPr>
        <p:spPr>
          <a:xfrm>
            <a:off x="6251266" y="4428420"/>
            <a:ext cx="375808" cy="400110"/>
          </a:xfrm>
          <a:prstGeom prst="rect">
            <a:avLst/>
          </a:prstGeom>
          <a:noFill/>
        </p:spPr>
        <p:txBody>
          <a:bodyPr wrap="square" rtlCol="0">
            <a:spAutoFit/>
          </a:bodyPr>
          <a:lstStyle/>
          <a:p>
            <a:r>
              <a:rPr lang="en-US" sz="2000" b="1" dirty="0"/>
              <a:t>P</a:t>
            </a:r>
          </a:p>
        </p:txBody>
      </p:sp>
      <p:sp>
        <p:nvSpPr>
          <p:cNvPr id="29" name="TextBox 28">
            <a:extLst>
              <a:ext uri="{FF2B5EF4-FFF2-40B4-BE49-F238E27FC236}">
                <a16:creationId xmlns:a16="http://schemas.microsoft.com/office/drawing/2014/main" id="{74B50D0F-CE78-FD42-AF31-548EB338330C}"/>
              </a:ext>
            </a:extLst>
          </p:cNvPr>
          <p:cNvSpPr txBox="1"/>
          <p:nvPr/>
        </p:nvSpPr>
        <p:spPr>
          <a:xfrm>
            <a:off x="4855709" y="2510576"/>
            <a:ext cx="375808" cy="400110"/>
          </a:xfrm>
          <a:prstGeom prst="rect">
            <a:avLst/>
          </a:prstGeom>
          <a:noFill/>
        </p:spPr>
        <p:txBody>
          <a:bodyPr wrap="square" rtlCol="0">
            <a:spAutoFit/>
          </a:bodyPr>
          <a:lstStyle/>
          <a:p>
            <a:r>
              <a:rPr lang="en-US" sz="2000" b="1" dirty="0"/>
              <a:t>S</a:t>
            </a:r>
          </a:p>
        </p:txBody>
      </p:sp>
      <p:sp>
        <p:nvSpPr>
          <p:cNvPr id="30" name="TextBox 29">
            <a:extLst>
              <a:ext uri="{FF2B5EF4-FFF2-40B4-BE49-F238E27FC236}">
                <a16:creationId xmlns:a16="http://schemas.microsoft.com/office/drawing/2014/main" id="{AEC0E475-582C-3247-9E63-45A9437C9419}"/>
              </a:ext>
            </a:extLst>
          </p:cNvPr>
          <p:cNvSpPr txBox="1"/>
          <p:nvPr/>
        </p:nvSpPr>
        <p:spPr>
          <a:xfrm>
            <a:off x="5476850" y="3185416"/>
            <a:ext cx="375808" cy="400110"/>
          </a:xfrm>
          <a:prstGeom prst="rect">
            <a:avLst/>
          </a:prstGeom>
          <a:noFill/>
        </p:spPr>
        <p:txBody>
          <a:bodyPr wrap="square" rtlCol="0">
            <a:spAutoFit/>
          </a:bodyPr>
          <a:lstStyle/>
          <a:p>
            <a:r>
              <a:rPr lang="en-US" sz="2000" b="1" dirty="0"/>
              <a:t>R</a:t>
            </a:r>
          </a:p>
        </p:txBody>
      </p:sp>
      <p:sp>
        <p:nvSpPr>
          <p:cNvPr id="31" name="TextBox 30">
            <a:extLst>
              <a:ext uri="{FF2B5EF4-FFF2-40B4-BE49-F238E27FC236}">
                <a16:creationId xmlns:a16="http://schemas.microsoft.com/office/drawing/2014/main" id="{32021BFA-CBAD-B540-90B0-9FE880CF032D}"/>
              </a:ext>
            </a:extLst>
          </p:cNvPr>
          <p:cNvSpPr txBox="1"/>
          <p:nvPr/>
        </p:nvSpPr>
        <p:spPr>
          <a:xfrm>
            <a:off x="3410712" y="3228945"/>
            <a:ext cx="375808" cy="400110"/>
          </a:xfrm>
          <a:prstGeom prst="rect">
            <a:avLst/>
          </a:prstGeom>
          <a:noFill/>
        </p:spPr>
        <p:txBody>
          <a:bodyPr wrap="square" rtlCol="0">
            <a:spAutoFit/>
          </a:bodyPr>
          <a:lstStyle/>
          <a:p>
            <a:r>
              <a:rPr lang="en-US" sz="2000" b="1" dirty="0"/>
              <a:t>T</a:t>
            </a:r>
          </a:p>
        </p:txBody>
      </p:sp>
      <p:sp>
        <p:nvSpPr>
          <p:cNvPr id="32" name="TextBox 31">
            <a:extLst>
              <a:ext uri="{FF2B5EF4-FFF2-40B4-BE49-F238E27FC236}">
                <a16:creationId xmlns:a16="http://schemas.microsoft.com/office/drawing/2014/main" id="{3E06E27C-A557-A642-8BF5-9884F2160013}"/>
              </a:ext>
            </a:extLst>
          </p:cNvPr>
          <p:cNvSpPr txBox="1"/>
          <p:nvPr/>
        </p:nvSpPr>
        <p:spPr>
          <a:xfrm>
            <a:off x="3915440" y="1012410"/>
            <a:ext cx="375808" cy="400110"/>
          </a:xfrm>
          <a:prstGeom prst="rect">
            <a:avLst/>
          </a:prstGeom>
          <a:noFill/>
        </p:spPr>
        <p:txBody>
          <a:bodyPr wrap="square" rtlCol="0">
            <a:spAutoFit/>
          </a:bodyPr>
          <a:lstStyle/>
          <a:p>
            <a:r>
              <a:rPr lang="en-US" sz="2000" b="1" dirty="0"/>
              <a:t>O</a:t>
            </a:r>
          </a:p>
        </p:txBody>
      </p:sp>
      <p:sp>
        <p:nvSpPr>
          <p:cNvPr id="33" name="TextBox 32">
            <a:extLst>
              <a:ext uri="{FF2B5EF4-FFF2-40B4-BE49-F238E27FC236}">
                <a16:creationId xmlns:a16="http://schemas.microsoft.com/office/drawing/2014/main" id="{8B079FED-7913-EA41-85EB-7F301D9CA779}"/>
              </a:ext>
            </a:extLst>
          </p:cNvPr>
          <p:cNvSpPr txBox="1"/>
          <p:nvPr/>
        </p:nvSpPr>
        <p:spPr>
          <a:xfrm>
            <a:off x="7433489" y="1343395"/>
            <a:ext cx="375808" cy="400110"/>
          </a:xfrm>
          <a:prstGeom prst="rect">
            <a:avLst/>
          </a:prstGeom>
          <a:noFill/>
        </p:spPr>
        <p:txBody>
          <a:bodyPr wrap="square" rtlCol="0">
            <a:spAutoFit/>
          </a:bodyPr>
          <a:lstStyle/>
          <a:p>
            <a:r>
              <a:rPr lang="en-US" sz="2000" b="1" dirty="0"/>
              <a:t>N</a:t>
            </a:r>
          </a:p>
        </p:txBody>
      </p:sp>
      <p:sp>
        <p:nvSpPr>
          <p:cNvPr id="34" name="TextBox 33">
            <a:extLst>
              <a:ext uri="{FF2B5EF4-FFF2-40B4-BE49-F238E27FC236}">
                <a16:creationId xmlns:a16="http://schemas.microsoft.com/office/drawing/2014/main" id="{DBB47357-5738-DC43-B7E5-0F897D41F410}"/>
              </a:ext>
            </a:extLst>
          </p:cNvPr>
          <p:cNvSpPr txBox="1"/>
          <p:nvPr/>
        </p:nvSpPr>
        <p:spPr>
          <a:xfrm>
            <a:off x="8023166" y="4169356"/>
            <a:ext cx="375808" cy="400110"/>
          </a:xfrm>
          <a:prstGeom prst="rect">
            <a:avLst/>
          </a:prstGeom>
          <a:noFill/>
        </p:spPr>
        <p:txBody>
          <a:bodyPr wrap="square" rtlCol="0">
            <a:spAutoFit/>
          </a:bodyPr>
          <a:lstStyle/>
          <a:p>
            <a:r>
              <a:rPr lang="en-US" sz="2000" b="1" dirty="0"/>
              <a:t>U</a:t>
            </a:r>
          </a:p>
        </p:txBody>
      </p:sp>
      <p:sp>
        <p:nvSpPr>
          <p:cNvPr id="35" name="TextBox 34">
            <a:extLst>
              <a:ext uri="{FF2B5EF4-FFF2-40B4-BE49-F238E27FC236}">
                <a16:creationId xmlns:a16="http://schemas.microsoft.com/office/drawing/2014/main" id="{130B7D6A-9C57-FE4A-83AA-9625337B44A6}"/>
              </a:ext>
            </a:extLst>
          </p:cNvPr>
          <p:cNvSpPr txBox="1"/>
          <p:nvPr/>
        </p:nvSpPr>
        <p:spPr>
          <a:xfrm>
            <a:off x="9203568" y="3373576"/>
            <a:ext cx="375808" cy="400110"/>
          </a:xfrm>
          <a:prstGeom prst="rect">
            <a:avLst/>
          </a:prstGeom>
          <a:noFill/>
        </p:spPr>
        <p:txBody>
          <a:bodyPr wrap="square" rtlCol="0">
            <a:spAutoFit/>
          </a:bodyPr>
          <a:lstStyle/>
          <a:p>
            <a:r>
              <a:rPr lang="en-US" sz="2000" b="1" dirty="0"/>
              <a:t>V</a:t>
            </a:r>
          </a:p>
        </p:txBody>
      </p:sp>
      <p:sp>
        <p:nvSpPr>
          <p:cNvPr id="36" name="TextBox 35">
            <a:extLst>
              <a:ext uri="{FF2B5EF4-FFF2-40B4-BE49-F238E27FC236}">
                <a16:creationId xmlns:a16="http://schemas.microsoft.com/office/drawing/2014/main" id="{88B735DB-BCD8-C04B-A25C-5BE3B29B0B19}"/>
              </a:ext>
            </a:extLst>
          </p:cNvPr>
          <p:cNvSpPr txBox="1"/>
          <p:nvPr/>
        </p:nvSpPr>
        <p:spPr>
          <a:xfrm>
            <a:off x="3539632" y="1662808"/>
            <a:ext cx="375808" cy="400110"/>
          </a:xfrm>
          <a:prstGeom prst="rect">
            <a:avLst/>
          </a:prstGeom>
          <a:noFill/>
        </p:spPr>
        <p:txBody>
          <a:bodyPr wrap="square" rtlCol="0">
            <a:spAutoFit/>
          </a:bodyPr>
          <a:lstStyle/>
          <a:p>
            <a:r>
              <a:rPr lang="en-US" sz="2000" b="1" dirty="0"/>
              <a:t>Z</a:t>
            </a:r>
          </a:p>
        </p:txBody>
      </p:sp>
      <p:sp>
        <p:nvSpPr>
          <p:cNvPr id="6" name="Rectangle 5">
            <a:extLst>
              <a:ext uri="{FF2B5EF4-FFF2-40B4-BE49-F238E27FC236}">
                <a16:creationId xmlns:a16="http://schemas.microsoft.com/office/drawing/2014/main" id="{B9DF382E-D4FF-2149-8680-B5ACABF2653C}"/>
              </a:ext>
            </a:extLst>
          </p:cNvPr>
          <p:cNvSpPr/>
          <p:nvPr/>
        </p:nvSpPr>
        <p:spPr>
          <a:xfrm>
            <a:off x="9819063" y="6492240"/>
            <a:ext cx="327334" cy="400110"/>
          </a:xfrm>
          <a:prstGeom prst="rect">
            <a:avLst/>
          </a:prstGeom>
        </p:spPr>
        <p:txBody>
          <a:bodyPr wrap="none">
            <a:spAutoFit/>
          </a:bodyPr>
          <a:lstStyle/>
          <a:p>
            <a:r>
              <a:rPr lang="en-US" sz="2000" b="1" dirty="0">
                <a:solidFill>
                  <a:schemeClr val="bg1"/>
                </a:solidFill>
              </a:rPr>
              <a:t>J</a:t>
            </a:r>
            <a:endParaRPr lang="en-US" sz="2000" dirty="0"/>
          </a:p>
        </p:txBody>
      </p:sp>
      <p:sp>
        <p:nvSpPr>
          <p:cNvPr id="41" name="Rectangle 40">
            <a:extLst>
              <a:ext uri="{FF2B5EF4-FFF2-40B4-BE49-F238E27FC236}">
                <a16:creationId xmlns:a16="http://schemas.microsoft.com/office/drawing/2014/main" id="{AF61D7AD-0B72-6C49-B8F6-E2F5A3068C6C}"/>
              </a:ext>
            </a:extLst>
          </p:cNvPr>
          <p:cNvSpPr/>
          <p:nvPr/>
        </p:nvSpPr>
        <p:spPr>
          <a:xfrm>
            <a:off x="10146397" y="6492240"/>
            <a:ext cx="370614" cy="400110"/>
          </a:xfrm>
          <a:prstGeom prst="rect">
            <a:avLst/>
          </a:prstGeom>
        </p:spPr>
        <p:txBody>
          <a:bodyPr wrap="none">
            <a:spAutoFit/>
          </a:bodyPr>
          <a:lstStyle/>
          <a:p>
            <a:r>
              <a:rPr lang="en-US" sz="2000" b="1" dirty="0">
                <a:solidFill>
                  <a:schemeClr val="bg1"/>
                </a:solidFill>
              </a:rPr>
              <a:t>K</a:t>
            </a:r>
            <a:endParaRPr lang="en-US" sz="2000" dirty="0"/>
          </a:p>
        </p:txBody>
      </p:sp>
      <p:sp>
        <p:nvSpPr>
          <p:cNvPr id="42" name="Rectangle 41">
            <a:extLst>
              <a:ext uri="{FF2B5EF4-FFF2-40B4-BE49-F238E27FC236}">
                <a16:creationId xmlns:a16="http://schemas.microsoft.com/office/drawing/2014/main" id="{0F6E9F16-50A8-214A-A65D-0DB6AD4F3434}"/>
              </a:ext>
            </a:extLst>
          </p:cNvPr>
          <p:cNvSpPr/>
          <p:nvPr/>
        </p:nvSpPr>
        <p:spPr>
          <a:xfrm>
            <a:off x="10473731" y="6492240"/>
            <a:ext cx="383438" cy="400110"/>
          </a:xfrm>
          <a:prstGeom prst="rect">
            <a:avLst/>
          </a:prstGeom>
        </p:spPr>
        <p:txBody>
          <a:bodyPr wrap="none">
            <a:spAutoFit/>
          </a:bodyPr>
          <a:lstStyle/>
          <a:p>
            <a:r>
              <a:rPr lang="en-US" sz="2000" b="1" dirty="0">
                <a:solidFill>
                  <a:schemeClr val="bg1"/>
                </a:solidFill>
              </a:rPr>
              <a:t>Q</a:t>
            </a:r>
            <a:endParaRPr lang="en-US" sz="2000" dirty="0"/>
          </a:p>
        </p:txBody>
      </p:sp>
      <p:sp>
        <p:nvSpPr>
          <p:cNvPr id="43" name="Rectangle 42">
            <a:extLst>
              <a:ext uri="{FF2B5EF4-FFF2-40B4-BE49-F238E27FC236}">
                <a16:creationId xmlns:a16="http://schemas.microsoft.com/office/drawing/2014/main" id="{E18610BD-FF10-B946-9B54-EC5D4B825BC3}"/>
              </a:ext>
            </a:extLst>
          </p:cNvPr>
          <p:cNvSpPr/>
          <p:nvPr/>
        </p:nvSpPr>
        <p:spPr>
          <a:xfrm>
            <a:off x="10802755" y="6492240"/>
            <a:ext cx="426720" cy="400110"/>
          </a:xfrm>
          <a:prstGeom prst="rect">
            <a:avLst/>
          </a:prstGeom>
        </p:spPr>
        <p:txBody>
          <a:bodyPr wrap="none">
            <a:spAutoFit/>
          </a:bodyPr>
          <a:lstStyle/>
          <a:p>
            <a:r>
              <a:rPr lang="en-US" sz="2000" b="1" dirty="0">
                <a:solidFill>
                  <a:schemeClr val="bg1"/>
                </a:solidFill>
              </a:rPr>
              <a:t>W</a:t>
            </a:r>
            <a:endParaRPr lang="en-US" sz="2000" dirty="0"/>
          </a:p>
        </p:txBody>
      </p:sp>
      <p:sp>
        <p:nvSpPr>
          <p:cNvPr id="44" name="Rectangle 43">
            <a:extLst>
              <a:ext uri="{FF2B5EF4-FFF2-40B4-BE49-F238E27FC236}">
                <a16:creationId xmlns:a16="http://schemas.microsoft.com/office/drawing/2014/main" id="{82231BD9-96C3-114A-8499-83986A07DB7D}"/>
              </a:ext>
            </a:extLst>
          </p:cNvPr>
          <p:cNvSpPr/>
          <p:nvPr/>
        </p:nvSpPr>
        <p:spPr>
          <a:xfrm>
            <a:off x="11159472" y="6492240"/>
            <a:ext cx="356188" cy="400110"/>
          </a:xfrm>
          <a:prstGeom prst="rect">
            <a:avLst/>
          </a:prstGeom>
        </p:spPr>
        <p:txBody>
          <a:bodyPr wrap="none">
            <a:spAutoFit/>
          </a:bodyPr>
          <a:lstStyle/>
          <a:p>
            <a:r>
              <a:rPr lang="en-US" sz="2000" b="1" dirty="0">
                <a:solidFill>
                  <a:schemeClr val="bg1"/>
                </a:solidFill>
              </a:rPr>
              <a:t>X</a:t>
            </a:r>
            <a:endParaRPr lang="en-US" sz="2000" dirty="0"/>
          </a:p>
        </p:txBody>
      </p:sp>
      <p:sp>
        <p:nvSpPr>
          <p:cNvPr id="45" name="Rectangle 44">
            <a:extLst>
              <a:ext uri="{FF2B5EF4-FFF2-40B4-BE49-F238E27FC236}">
                <a16:creationId xmlns:a16="http://schemas.microsoft.com/office/drawing/2014/main" id="{EF4B6AC9-19C5-594B-8FAA-B094B00FB529}"/>
              </a:ext>
            </a:extLst>
          </p:cNvPr>
          <p:cNvSpPr/>
          <p:nvPr/>
        </p:nvSpPr>
        <p:spPr>
          <a:xfrm>
            <a:off x="11455490" y="6492240"/>
            <a:ext cx="356188" cy="400110"/>
          </a:xfrm>
          <a:prstGeom prst="rect">
            <a:avLst/>
          </a:prstGeom>
        </p:spPr>
        <p:txBody>
          <a:bodyPr wrap="none">
            <a:spAutoFit/>
          </a:bodyPr>
          <a:lstStyle/>
          <a:p>
            <a:r>
              <a:rPr lang="en-US" sz="2000" b="1" dirty="0">
                <a:solidFill>
                  <a:schemeClr val="bg1"/>
                </a:solidFill>
              </a:rPr>
              <a:t>Y</a:t>
            </a:r>
            <a:endParaRPr lang="en-US" sz="2000" dirty="0"/>
          </a:p>
        </p:txBody>
      </p:sp>
    </p:spTree>
    <p:extLst>
      <p:ext uri="{BB962C8B-B14F-4D97-AF65-F5344CB8AC3E}">
        <p14:creationId xmlns:p14="http://schemas.microsoft.com/office/powerpoint/2010/main" val="150001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dissolve">
                                      <p:cBhvr>
                                        <p:cTn id="31" dur="500"/>
                                        <p:tgtEl>
                                          <p:spTgt spid="19"/>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dissolve">
                                      <p:cBhvr>
                                        <p:cTn id="35" dur="500"/>
                                        <p:tgtEl>
                                          <p:spTgt spid="20"/>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childTnLst>
                          </p:cTn>
                        </p:par>
                        <p:par>
                          <p:cTn id="40" fill="hold">
                            <p:stCondLst>
                              <p:cond delay="4500"/>
                            </p:stCondLst>
                            <p:childTnLst>
                              <p:par>
                                <p:cTn id="41" presetID="9"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par>
                          <p:cTn id="44" fill="hold">
                            <p:stCondLst>
                              <p:cond delay="5000"/>
                            </p:stCondLst>
                            <p:childTnLst>
                              <p:par>
                                <p:cTn id="45" presetID="9"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dissolve">
                                      <p:cBhvr>
                                        <p:cTn id="47" dur="500"/>
                                        <p:tgtEl>
                                          <p:spTgt spid="41"/>
                                        </p:tgtEl>
                                      </p:cBhvr>
                                    </p:animEffect>
                                  </p:childTnLst>
                                </p:cTn>
                              </p:par>
                            </p:childTnLst>
                          </p:cTn>
                        </p:par>
                        <p:par>
                          <p:cTn id="48" fill="hold">
                            <p:stCondLst>
                              <p:cond delay="5500"/>
                            </p:stCondLst>
                            <p:childTnLst>
                              <p:par>
                                <p:cTn id="49" presetID="9"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dissolve">
                                      <p:cBhvr>
                                        <p:cTn id="51" dur="500"/>
                                        <p:tgtEl>
                                          <p:spTgt spid="25"/>
                                        </p:tgtEl>
                                      </p:cBhvr>
                                    </p:animEffect>
                                  </p:childTnLst>
                                </p:cTn>
                              </p:par>
                            </p:childTnLst>
                          </p:cTn>
                        </p:par>
                        <p:par>
                          <p:cTn id="52" fill="hold">
                            <p:stCondLst>
                              <p:cond delay="6000"/>
                            </p:stCondLst>
                            <p:childTnLst>
                              <p:par>
                                <p:cTn id="53" presetID="9"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dissolve">
                                      <p:cBhvr>
                                        <p:cTn id="59" dur="500"/>
                                        <p:tgtEl>
                                          <p:spTgt spid="33"/>
                                        </p:tgtEl>
                                      </p:cBhvr>
                                    </p:animEffect>
                                  </p:childTnLst>
                                </p:cTn>
                              </p:par>
                            </p:childTnLst>
                          </p:cTn>
                        </p:par>
                        <p:par>
                          <p:cTn id="60" fill="hold">
                            <p:stCondLst>
                              <p:cond delay="7000"/>
                            </p:stCondLst>
                            <p:childTnLst>
                              <p:par>
                                <p:cTn id="61" presetID="9"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dissolve">
                                      <p:cBhvr>
                                        <p:cTn id="63" dur="500"/>
                                        <p:tgtEl>
                                          <p:spTgt spid="32"/>
                                        </p:tgtEl>
                                      </p:cBhvr>
                                    </p:animEffect>
                                  </p:childTnLst>
                                </p:cTn>
                              </p:par>
                            </p:childTnLst>
                          </p:cTn>
                        </p:par>
                        <p:par>
                          <p:cTn id="64" fill="hold">
                            <p:stCondLst>
                              <p:cond delay="7500"/>
                            </p:stCondLst>
                            <p:childTnLst>
                              <p:par>
                                <p:cTn id="65" presetID="9"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dissolve">
                                      <p:cBhvr>
                                        <p:cTn id="67" dur="500"/>
                                        <p:tgtEl>
                                          <p:spTgt spid="28"/>
                                        </p:tgtEl>
                                      </p:cBhvr>
                                    </p:animEffect>
                                  </p:childTnLst>
                                </p:cTn>
                              </p:par>
                            </p:childTnLst>
                          </p:cTn>
                        </p:par>
                        <p:par>
                          <p:cTn id="68" fill="hold">
                            <p:stCondLst>
                              <p:cond delay="8000"/>
                            </p:stCondLst>
                            <p:childTnLst>
                              <p:par>
                                <p:cTn id="69" presetID="9" presetClass="entr" presetSubtype="0" fill="hold" grpId="0" nodeType="after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dissolve">
                                      <p:cBhvr>
                                        <p:cTn id="71" dur="500"/>
                                        <p:tgtEl>
                                          <p:spTgt spid="42"/>
                                        </p:tgtEl>
                                      </p:cBhvr>
                                    </p:animEffect>
                                  </p:childTnLst>
                                </p:cTn>
                              </p:par>
                            </p:childTnLst>
                          </p:cTn>
                        </p:par>
                        <p:par>
                          <p:cTn id="72" fill="hold">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dissolve">
                                      <p:cBhvr>
                                        <p:cTn id="75" dur="500"/>
                                        <p:tgtEl>
                                          <p:spTgt spid="30"/>
                                        </p:tgtEl>
                                      </p:cBhvr>
                                    </p:animEffect>
                                  </p:childTnLst>
                                </p:cTn>
                              </p:par>
                            </p:childTnLst>
                          </p:cTn>
                        </p:par>
                        <p:par>
                          <p:cTn id="76" fill="hold">
                            <p:stCondLst>
                              <p:cond delay="9000"/>
                            </p:stCondLst>
                            <p:childTnLst>
                              <p:par>
                                <p:cTn id="77" presetID="9" presetClass="entr" presetSubtype="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childTnLst>
                          </p:cTn>
                        </p:par>
                        <p:par>
                          <p:cTn id="80" fill="hold">
                            <p:stCondLst>
                              <p:cond delay="9500"/>
                            </p:stCondLst>
                            <p:childTnLst>
                              <p:par>
                                <p:cTn id="81" presetID="9" presetClass="entr" presetSubtype="0"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dissolve">
                                      <p:cBhvr>
                                        <p:cTn id="83" dur="500"/>
                                        <p:tgtEl>
                                          <p:spTgt spid="31"/>
                                        </p:tgtEl>
                                      </p:cBhvr>
                                    </p:animEffect>
                                  </p:childTnLst>
                                </p:cTn>
                              </p:par>
                            </p:childTnLst>
                          </p:cTn>
                        </p:par>
                        <p:par>
                          <p:cTn id="84" fill="hold">
                            <p:stCondLst>
                              <p:cond delay="10000"/>
                            </p:stCondLst>
                            <p:childTnLst>
                              <p:par>
                                <p:cTn id="85" presetID="9"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dissolve">
                                      <p:cBhvr>
                                        <p:cTn id="87" dur="500"/>
                                        <p:tgtEl>
                                          <p:spTgt spid="34"/>
                                        </p:tgtEl>
                                      </p:cBhvr>
                                    </p:animEffect>
                                  </p:childTnLst>
                                </p:cTn>
                              </p:par>
                            </p:childTnLst>
                          </p:cTn>
                        </p:par>
                        <p:par>
                          <p:cTn id="88" fill="hold">
                            <p:stCondLst>
                              <p:cond delay="10500"/>
                            </p:stCondLst>
                            <p:childTnLst>
                              <p:par>
                                <p:cTn id="89" presetID="9" presetClass="entr" presetSubtype="0" fill="hold" grpId="0" nodeType="after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dissolve">
                                      <p:cBhvr>
                                        <p:cTn id="91" dur="500"/>
                                        <p:tgtEl>
                                          <p:spTgt spid="35"/>
                                        </p:tgtEl>
                                      </p:cBhvr>
                                    </p:animEffect>
                                  </p:childTnLst>
                                </p:cTn>
                              </p:par>
                            </p:childTnLst>
                          </p:cTn>
                        </p:par>
                        <p:par>
                          <p:cTn id="92" fill="hold">
                            <p:stCondLst>
                              <p:cond delay="11000"/>
                            </p:stCondLst>
                            <p:childTnLst>
                              <p:par>
                                <p:cTn id="93" presetID="9" presetClass="entr" presetSubtype="0"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dissolve">
                                      <p:cBhvr>
                                        <p:cTn id="95" dur="500"/>
                                        <p:tgtEl>
                                          <p:spTgt spid="43"/>
                                        </p:tgtEl>
                                      </p:cBhvr>
                                    </p:animEffect>
                                  </p:childTnLst>
                                </p:cTn>
                              </p:par>
                            </p:childTnLst>
                          </p:cTn>
                        </p:par>
                        <p:par>
                          <p:cTn id="96" fill="hold">
                            <p:stCondLst>
                              <p:cond delay="11500"/>
                            </p:stCondLst>
                            <p:childTnLst>
                              <p:par>
                                <p:cTn id="97" presetID="9" presetClass="entr" presetSubtype="0"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dissolve">
                                      <p:cBhvr>
                                        <p:cTn id="99" dur="500"/>
                                        <p:tgtEl>
                                          <p:spTgt spid="44"/>
                                        </p:tgtEl>
                                      </p:cBhvr>
                                    </p:animEffect>
                                  </p:childTnLst>
                                </p:cTn>
                              </p:par>
                            </p:childTnLst>
                          </p:cTn>
                        </p:par>
                        <p:par>
                          <p:cTn id="100" fill="hold">
                            <p:stCondLst>
                              <p:cond delay="12000"/>
                            </p:stCondLst>
                            <p:childTnLst>
                              <p:par>
                                <p:cTn id="101" presetID="9" presetClass="entr" presetSubtype="0" fill="hold" grpId="0" nodeType="after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dissolve">
                                      <p:cBhvr>
                                        <p:cTn id="103" dur="500"/>
                                        <p:tgtEl>
                                          <p:spTgt spid="45"/>
                                        </p:tgtEl>
                                      </p:cBhvr>
                                    </p:animEffect>
                                  </p:childTnLst>
                                </p:cTn>
                              </p:par>
                            </p:childTnLst>
                          </p:cTn>
                        </p:par>
                        <p:par>
                          <p:cTn id="104" fill="hold">
                            <p:stCondLst>
                              <p:cond delay="12500"/>
                            </p:stCondLst>
                            <p:childTnLst>
                              <p:par>
                                <p:cTn id="105" presetID="9" presetClass="entr" presetSubtype="0" fill="hold" grpId="0"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dissolve">
                                      <p:cBhvr>
                                        <p:cTn id="10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7" grpId="0"/>
      <p:bldP spid="18" grpId="0"/>
      <p:bldP spid="19" grpId="0"/>
      <p:bldP spid="20" grpId="0"/>
      <p:bldP spid="21" grpId="0"/>
      <p:bldP spid="25" grpId="0"/>
      <p:bldP spid="26" grpId="0"/>
      <p:bldP spid="28" grpId="0"/>
      <p:bldP spid="29" grpId="0"/>
      <p:bldP spid="30" grpId="0"/>
      <p:bldP spid="31" grpId="0"/>
      <p:bldP spid="32" grpId="0"/>
      <p:bldP spid="33" grpId="0"/>
      <p:bldP spid="34" grpId="0"/>
      <p:bldP spid="35" grpId="0"/>
      <p:bldP spid="36" grpId="0"/>
      <p:bldP spid="6" grpId="0"/>
      <p:bldP spid="41" grpId="0"/>
      <p:bldP spid="42" grpId="0"/>
      <p:bldP spid="43" grpId="0"/>
      <p:bldP spid="44" grpId="0"/>
      <p:bldP spid="4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Depth-first vs Breadth-first</a:t>
            </a:r>
            <a:endParaRPr/>
          </a:p>
        </p:txBody>
      </p:sp>
      <p:sp>
        <p:nvSpPr>
          <p:cNvPr id="549" name="Google Shape;549;p3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a:t>Use depth-first if</a:t>
            </a:r>
            <a:endParaRPr sz="1800"/>
          </a:p>
          <a:p>
            <a:pPr marL="685800" lvl="1" indent="-228600" algn="l" rtl="0">
              <a:lnSpc>
                <a:spcPct val="90000"/>
              </a:lnSpc>
              <a:spcBef>
                <a:spcPts val="500"/>
              </a:spcBef>
              <a:spcAft>
                <a:spcPts val="0"/>
              </a:spcAft>
              <a:buClr>
                <a:srgbClr val="C00000"/>
              </a:buClr>
              <a:buSzPts val="2400"/>
              <a:buChar char="•"/>
            </a:pPr>
            <a:r>
              <a:rPr lang="en-US" i="1">
                <a:solidFill>
                  <a:srgbClr val="C00000"/>
                </a:solidFill>
              </a:rPr>
              <a:t>Space is restricted</a:t>
            </a:r>
            <a:r>
              <a:rPr lang="en-US">
                <a:solidFill>
                  <a:srgbClr val="C00000"/>
                </a:solidFill>
              </a:rPr>
              <a:t> </a:t>
            </a:r>
            <a:endParaRPr sz="1800"/>
          </a:p>
          <a:p>
            <a:pPr marL="685800" lvl="1" indent="-228600" algn="l" rtl="0">
              <a:lnSpc>
                <a:spcPct val="90000"/>
              </a:lnSpc>
              <a:spcBef>
                <a:spcPts val="500"/>
              </a:spcBef>
              <a:spcAft>
                <a:spcPts val="0"/>
              </a:spcAft>
              <a:buClr>
                <a:schemeClr val="dk1"/>
              </a:buClr>
              <a:buSzPts val="2400"/>
              <a:buChar char="•"/>
            </a:pPr>
            <a:r>
              <a:rPr lang="en-US"/>
              <a:t>There are many possible solutions with long paths and wrong paths are usually terminated quickly</a:t>
            </a:r>
            <a:endParaRPr sz="1800"/>
          </a:p>
          <a:p>
            <a:pPr marL="685800" lvl="1" indent="-228600" algn="l" rtl="0">
              <a:lnSpc>
                <a:spcPct val="90000"/>
              </a:lnSpc>
              <a:spcBef>
                <a:spcPts val="500"/>
              </a:spcBef>
              <a:spcAft>
                <a:spcPts val="0"/>
              </a:spcAft>
              <a:buClr>
                <a:schemeClr val="dk1"/>
              </a:buClr>
              <a:buSzPts val="2400"/>
              <a:buChar char="•"/>
            </a:pPr>
            <a:r>
              <a:rPr lang="en-US"/>
              <a:t>Search can be fine-tuned quickly</a:t>
            </a:r>
            <a:endParaRPr sz="18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Use breadth-first if</a:t>
            </a:r>
            <a:endParaRPr sz="1800"/>
          </a:p>
          <a:p>
            <a:pPr marL="685800" lvl="1" indent="-228600" algn="l" rtl="0">
              <a:lnSpc>
                <a:spcPct val="90000"/>
              </a:lnSpc>
              <a:spcBef>
                <a:spcPts val="500"/>
              </a:spcBef>
              <a:spcAft>
                <a:spcPts val="0"/>
              </a:spcAft>
              <a:buClr>
                <a:srgbClr val="C00000"/>
              </a:buClr>
              <a:buSzPts val="2400"/>
              <a:buChar char="•"/>
            </a:pPr>
            <a:r>
              <a:rPr lang="en-US" i="1">
                <a:solidFill>
                  <a:srgbClr val="C00000"/>
                </a:solidFill>
              </a:rPr>
              <a:t>Possible infinite paths</a:t>
            </a:r>
            <a:endParaRPr sz="1800"/>
          </a:p>
          <a:p>
            <a:pPr marL="685800" lvl="1" indent="-228600" algn="l" rtl="0">
              <a:lnSpc>
                <a:spcPct val="90000"/>
              </a:lnSpc>
              <a:spcBef>
                <a:spcPts val="500"/>
              </a:spcBef>
              <a:spcAft>
                <a:spcPts val="0"/>
              </a:spcAft>
              <a:buClr>
                <a:schemeClr val="dk1"/>
              </a:buClr>
              <a:buSzPts val="2400"/>
              <a:buChar char="•"/>
            </a:pPr>
            <a:r>
              <a:rPr lang="en-US"/>
              <a:t>Some solutions have short paths</a:t>
            </a:r>
            <a:endParaRPr sz="1800"/>
          </a:p>
          <a:p>
            <a:pPr marL="685800" lvl="1" indent="-228600" algn="l" rtl="0">
              <a:lnSpc>
                <a:spcPct val="90000"/>
              </a:lnSpc>
              <a:spcBef>
                <a:spcPts val="500"/>
              </a:spcBef>
              <a:spcAft>
                <a:spcPts val="0"/>
              </a:spcAft>
              <a:buClr>
                <a:schemeClr val="dk1"/>
              </a:buClr>
              <a:buSzPts val="2400"/>
              <a:buChar char="•"/>
            </a:pPr>
            <a:r>
              <a:rPr lang="en-US"/>
              <a:t>Can quickly discard unlikely paths</a:t>
            </a:r>
            <a:endParaRPr sz="1800"/>
          </a:p>
        </p:txBody>
      </p:sp>
      <p:sp>
        <p:nvSpPr>
          <p:cNvPr id="550" name="Google Shape;550;p3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3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Search Conundrum</a:t>
            </a:r>
            <a:endParaRPr/>
          </a:p>
        </p:txBody>
      </p:sp>
      <p:sp>
        <p:nvSpPr>
          <p:cNvPr id="565" name="Google Shape;565;p3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None/>
            </a:pPr>
            <a:r>
              <a:rPr lang="en-US" sz="2400"/>
              <a:t>Breadth-first</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a:t>
            </a:r>
            <a:r>
              <a:rPr lang="en-US" sz="2400">
                <a:latin typeface="Arial"/>
                <a:ea typeface="Arial"/>
                <a:cs typeface="Arial"/>
                <a:sym typeface="Arial"/>
              </a:rPr>
              <a:t> </a:t>
            </a:r>
            <a:r>
              <a:rPr lang="en-US" sz="2400"/>
              <a:t>Complete, </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a:t>
            </a:r>
            <a:r>
              <a:rPr lang="en-US" sz="2400">
                <a:latin typeface="Arial"/>
                <a:ea typeface="Arial"/>
                <a:cs typeface="Arial"/>
                <a:sym typeface="Arial"/>
              </a:rPr>
              <a:t> </a:t>
            </a:r>
            <a:r>
              <a:rPr lang="en-US" sz="2400"/>
              <a:t>Optimal</a:t>
            </a:r>
            <a:br>
              <a:rPr lang="en-US" sz="2400"/>
            </a:br>
            <a:r>
              <a:rPr lang="en-US" sz="2400">
                <a:solidFill>
                  <a:srgbClr val="C00000"/>
                </a:solidFill>
                <a:latin typeface="Arial"/>
                <a:ea typeface="Arial"/>
                <a:cs typeface="Arial"/>
                <a:sym typeface="Arial"/>
              </a:rPr>
              <a:t>🗷 </a:t>
            </a:r>
            <a:r>
              <a:rPr lang="en-US" sz="2400" i="1"/>
              <a:t>but </a:t>
            </a:r>
            <a:r>
              <a:rPr lang="en-US" sz="2400"/>
              <a:t>uses </a:t>
            </a:r>
            <a:r>
              <a:rPr lang="en-US" sz="2400" i="1"/>
              <a:t>O(b</a:t>
            </a:r>
            <a:r>
              <a:rPr lang="en-US" sz="2400" i="1" baseline="30000"/>
              <a:t>d</a:t>
            </a:r>
            <a:r>
              <a:rPr lang="en-US" sz="2400"/>
              <a:t>) space</a:t>
            </a:r>
            <a:endParaRPr sz="2400"/>
          </a:p>
          <a:p>
            <a:pPr marL="457200" lvl="1" indent="0" algn="l" rtl="0">
              <a:lnSpc>
                <a:spcPct val="90000"/>
              </a:lnSpc>
              <a:spcBef>
                <a:spcPts val="500"/>
              </a:spcBef>
              <a:spcAft>
                <a:spcPts val="0"/>
              </a:spcAft>
              <a:buClr>
                <a:schemeClr val="dk1"/>
              </a:buClr>
              <a:buSzPts val="200"/>
              <a:buNone/>
            </a:pPr>
            <a:endParaRPr sz="2400" i="1"/>
          </a:p>
          <a:p>
            <a:pPr marL="0" lvl="0" indent="0" algn="l" rtl="0">
              <a:lnSpc>
                <a:spcPct val="90000"/>
              </a:lnSpc>
              <a:spcBef>
                <a:spcPts val="1000"/>
              </a:spcBef>
              <a:spcAft>
                <a:spcPts val="0"/>
              </a:spcAft>
              <a:buClr>
                <a:schemeClr val="dk1"/>
              </a:buClr>
              <a:buSzPts val="3200"/>
              <a:buNone/>
            </a:pPr>
            <a:r>
              <a:rPr lang="en-US" sz="2400"/>
              <a:t>Depth-first	</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Not complete </a:t>
            </a:r>
            <a:r>
              <a:rPr lang="en-US" sz="2400" i="1"/>
              <a:t>unless m is bounded</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Not optimal</a:t>
            </a:r>
            <a:endParaRPr sz="2400"/>
          </a:p>
          <a:p>
            <a:pPr marL="457200" lvl="1" indent="0" algn="l" rtl="0">
              <a:lnSpc>
                <a:spcPct val="90000"/>
              </a:lnSpc>
              <a:spcBef>
                <a:spcPts val="500"/>
              </a:spcBef>
              <a:spcAft>
                <a:spcPts val="0"/>
              </a:spcAft>
              <a:buClr>
                <a:srgbClr val="C00000"/>
              </a:buClr>
              <a:buSzPts val="2800"/>
              <a:buNone/>
            </a:pPr>
            <a:r>
              <a:rPr lang="en-US" sz="2400">
                <a:solidFill>
                  <a:srgbClr val="C00000"/>
                </a:solidFill>
                <a:latin typeface="Arial"/>
                <a:ea typeface="Arial"/>
                <a:cs typeface="Arial"/>
                <a:sym typeface="Arial"/>
              </a:rPr>
              <a:t>🗷</a:t>
            </a:r>
            <a:r>
              <a:rPr lang="en-US" sz="2400">
                <a:latin typeface="Arial"/>
                <a:ea typeface="Arial"/>
                <a:cs typeface="Arial"/>
                <a:sym typeface="Arial"/>
              </a:rPr>
              <a:t> </a:t>
            </a:r>
            <a:r>
              <a:rPr lang="en-US" sz="2400"/>
              <a:t>Uses </a:t>
            </a:r>
            <a:r>
              <a:rPr lang="en-US" sz="2400" i="1"/>
              <a:t>O(b</a:t>
            </a:r>
            <a:r>
              <a:rPr lang="en-US" sz="2400" i="1" baseline="30000"/>
              <a:t>m</a:t>
            </a:r>
            <a:r>
              <a:rPr lang="en-US" sz="2400" i="1"/>
              <a:t>)</a:t>
            </a:r>
            <a:r>
              <a:rPr lang="en-US" sz="2400"/>
              <a:t> time; terrible if m &gt;&gt; d</a:t>
            </a:r>
            <a:endParaRPr sz="2400"/>
          </a:p>
          <a:p>
            <a:pPr marL="457200" lvl="1" indent="0" algn="l" rtl="0">
              <a:lnSpc>
                <a:spcPct val="90000"/>
              </a:lnSpc>
              <a:spcBef>
                <a:spcPts val="500"/>
              </a:spcBef>
              <a:spcAft>
                <a:spcPts val="0"/>
              </a:spcAft>
              <a:buClr>
                <a:srgbClr val="00B050"/>
              </a:buClr>
              <a:buSzPts val="2800"/>
              <a:buNone/>
            </a:pPr>
            <a:r>
              <a:rPr lang="en-US" sz="2400">
                <a:solidFill>
                  <a:srgbClr val="00B050"/>
                </a:solidFill>
                <a:latin typeface="Arial"/>
                <a:ea typeface="Arial"/>
                <a:cs typeface="Arial"/>
                <a:sym typeface="Arial"/>
              </a:rPr>
              <a:t>🗹 </a:t>
            </a:r>
            <a:r>
              <a:rPr lang="en-US" sz="2400" i="1"/>
              <a:t>but</a:t>
            </a:r>
            <a:r>
              <a:rPr lang="en-US" sz="2400" b="1" i="1"/>
              <a:t> </a:t>
            </a:r>
            <a:r>
              <a:rPr lang="en-US" sz="2400"/>
              <a:t>only uses </a:t>
            </a:r>
            <a:r>
              <a:rPr lang="en-US" sz="2400" i="1"/>
              <a:t>O(</a:t>
            </a:r>
            <a:r>
              <a:rPr lang="en-US" sz="2400" b="1" i="1"/>
              <a:t>b*m) space</a:t>
            </a:r>
            <a:endParaRPr sz="2400"/>
          </a:p>
          <a:p>
            <a:pPr marL="0" lvl="0" indent="0" algn="l" rtl="0">
              <a:lnSpc>
                <a:spcPct val="90000"/>
              </a:lnSpc>
              <a:spcBef>
                <a:spcPts val="1000"/>
              </a:spcBef>
              <a:spcAft>
                <a:spcPts val="0"/>
              </a:spcAft>
              <a:buClr>
                <a:schemeClr val="dk1"/>
              </a:buClr>
              <a:buSzPts val="1200"/>
              <a:buFont typeface="Noto Sans Symbols"/>
              <a:buNone/>
            </a:pPr>
            <a:endParaRPr sz="2400"/>
          </a:p>
          <a:p>
            <a:pPr marL="0" lvl="0" indent="0" algn="ctr" rtl="0">
              <a:lnSpc>
                <a:spcPct val="90000"/>
              </a:lnSpc>
              <a:spcBef>
                <a:spcPts val="1000"/>
              </a:spcBef>
              <a:spcAft>
                <a:spcPts val="0"/>
              </a:spcAft>
              <a:buClr>
                <a:schemeClr val="dk1"/>
              </a:buClr>
              <a:buSzPts val="3200"/>
              <a:buFont typeface="Noto Sans Symbols"/>
              <a:buNone/>
            </a:pPr>
            <a:r>
              <a:rPr lang="en-US" sz="2400"/>
              <a:t>How can we get the best of both?</a:t>
            </a:r>
            <a:endParaRPr sz="2400"/>
          </a:p>
        </p:txBody>
      </p:sp>
      <p:sp>
        <p:nvSpPr>
          <p:cNvPr id="566" name="Google Shape;566;p3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9"/>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Depth-limited search: A building block</a:t>
            </a:r>
            <a:endParaRPr/>
          </a:p>
        </p:txBody>
      </p:sp>
      <p:sp>
        <p:nvSpPr>
          <p:cNvPr id="573" name="Google Shape;573;p39"/>
          <p:cNvSpPr txBox="1">
            <a:spLocks noGrp="1"/>
          </p:cNvSpPr>
          <p:nvPr>
            <p:ph type="body" idx="1"/>
          </p:nvPr>
        </p:nvSpPr>
        <p:spPr>
          <a:xfrm>
            <a:off x="2209800" y="1295400"/>
            <a:ext cx="7772400" cy="48085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400"/>
              <a:t>Depth-First search </a:t>
            </a:r>
            <a:r>
              <a:rPr lang="en-US" sz="2400" i="1">
                <a:solidFill>
                  <a:srgbClr val="C00000"/>
                </a:solidFill>
              </a:rPr>
              <a:t>but with depth limit </a:t>
            </a:r>
            <a:r>
              <a:rPr lang="en-US" sz="2400" i="1">
                <a:solidFill>
                  <a:srgbClr val="C00000"/>
                </a:solidFill>
                <a:latin typeface="Corsiva"/>
                <a:ea typeface="Corsiva"/>
                <a:cs typeface="Corsiva"/>
                <a:sym typeface="Corsiva"/>
              </a:rPr>
              <a:t>l</a:t>
            </a:r>
            <a:r>
              <a:rPr lang="en-US" sz="2400" i="1">
                <a:solidFill>
                  <a:srgbClr val="C00000"/>
                </a:solidFill>
              </a:rPr>
              <a:t>.</a:t>
            </a:r>
            <a:endParaRPr sz="1800"/>
          </a:p>
          <a:p>
            <a:pPr marL="685800" lvl="1" indent="-228600" algn="l" rtl="0">
              <a:lnSpc>
                <a:spcPct val="90000"/>
              </a:lnSpc>
              <a:spcBef>
                <a:spcPts val="500"/>
              </a:spcBef>
              <a:spcAft>
                <a:spcPts val="0"/>
              </a:spcAft>
              <a:buClr>
                <a:schemeClr val="dk1"/>
              </a:buClr>
              <a:buSzPts val="2500"/>
              <a:buChar char="•"/>
            </a:pPr>
            <a:r>
              <a:rPr lang="en-US" sz="2400"/>
              <a:t>i.e. nodes at depth </a:t>
            </a:r>
            <a:r>
              <a:rPr lang="en-US" sz="2400" i="1">
                <a:latin typeface="Corsiva"/>
                <a:ea typeface="Corsiva"/>
                <a:cs typeface="Corsiva"/>
                <a:sym typeface="Corsiva"/>
              </a:rPr>
              <a:t>l  </a:t>
            </a:r>
            <a:r>
              <a:rPr lang="en-US" sz="2400" i="1">
                <a:solidFill>
                  <a:srgbClr val="C00000"/>
                </a:solidFill>
              </a:rPr>
              <a:t>have no successors.</a:t>
            </a:r>
            <a:endParaRPr sz="1800"/>
          </a:p>
          <a:p>
            <a:pPr marL="685800" lvl="1" indent="-228600" algn="l" rtl="0">
              <a:lnSpc>
                <a:spcPct val="90000"/>
              </a:lnSpc>
              <a:spcBef>
                <a:spcPts val="500"/>
              </a:spcBef>
              <a:spcAft>
                <a:spcPts val="0"/>
              </a:spcAft>
              <a:buClr>
                <a:schemeClr val="dk1"/>
              </a:buClr>
              <a:buSzPts val="2500"/>
              <a:buChar char="•"/>
            </a:pPr>
            <a:r>
              <a:rPr lang="en-US" sz="2400"/>
              <a:t>No infinite-path problem!</a:t>
            </a:r>
            <a:endParaRPr sz="1800"/>
          </a:p>
          <a:p>
            <a:pPr marL="0" lvl="0" indent="0" algn="l" rtl="0">
              <a:lnSpc>
                <a:spcPct val="90000"/>
              </a:lnSpc>
              <a:spcBef>
                <a:spcPts val="1000"/>
              </a:spcBef>
              <a:spcAft>
                <a:spcPts val="0"/>
              </a:spcAft>
              <a:buClr>
                <a:schemeClr val="dk1"/>
              </a:buClr>
              <a:buSzPts val="2800"/>
              <a:buNone/>
            </a:pPr>
            <a:endParaRPr sz="2400"/>
          </a:p>
          <a:p>
            <a:pPr marL="0" lvl="0" indent="0" algn="l" rtl="0">
              <a:lnSpc>
                <a:spcPct val="90000"/>
              </a:lnSpc>
              <a:spcBef>
                <a:spcPts val="1000"/>
              </a:spcBef>
              <a:spcAft>
                <a:spcPts val="0"/>
              </a:spcAft>
              <a:buClr>
                <a:schemeClr val="dk1"/>
              </a:buClr>
              <a:buSzPts val="2800"/>
              <a:buNone/>
            </a:pPr>
            <a:r>
              <a:rPr lang="en-US" sz="2400"/>
              <a:t>If </a:t>
            </a:r>
            <a:r>
              <a:rPr lang="en-US" sz="2400" i="1">
                <a:latin typeface="Corsiva"/>
                <a:ea typeface="Corsiva"/>
                <a:cs typeface="Corsiva"/>
                <a:sym typeface="Corsiva"/>
              </a:rPr>
              <a:t>l</a:t>
            </a:r>
            <a:r>
              <a:rPr lang="en-US" sz="2400" i="1"/>
              <a:t> = d</a:t>
            </a:r>
            <a:r>
              <a:rPr lang="en-US" sz="2400"/>
              <a:t> (by luck!), then optimal</a:t>
            </a:r>
            <a:endParaRPr sz="1800"/>
          </a:p>
          <a:p>
            <a:pPr marL="685800" lvl="1" indent="-228600" algn="l" rtl="0">
              <a:lnSpc>
                <a:spcPct val="90000"/>
              </a:lnSpc>
              <a:spcBef>
                <a:spcPts val="500"/>
              </a:spcBef>
              <a:spcAft>
                <a:spcPts val="0"/>
              </a:spcAft>
              <a:buClr>
                <a:schemeClr val="dk1"/>
              </a:buClr>
              <a:buSzPts val="2400"/>
              <a:buChar char="•"/>
            </a:pPr>
            <a:r>
              <a:rPr lang="en-US"/>
              <a:t>But:</a:t>
            </a:r>
            <a:endParaRPr sz="1800"/>
          </a:p>
          <a:p>
            <a:pPr marL="1143000" lvl="2" indent="-228600" algn="l" rtl="0">
              <a:lnSpc>
                <a:spcPct val="90000"/>
              </a:lnSpc>
              <a:spcBef>
                <a:spcPts val="500"/>
              </a:spcBef>
              <a:spcAft>
                <a:spcPts val="0"/>
              </a:spcAft>
              <a:buClr>
                <a:schemeClr val="dk1"/>
              </a:buClr>
              <a:buSzPts val="2400"/>
              <a:buChar char="•"/>
            </a:pPr>
            <a:r>
              <a:rPr lang="en-US" b="1"/>
              <a:t>If </a:t>
            </a:r>
            <a:r>
              <a:rPr lang="en-US" b="1" i="1">
                <a:latin typeface="Corsiva"/>
                <a:ea typeface="Corsiva"/>
                <a:cs typeface="Corsiva"/>
                <a:sym typeface="Corsiva"/>
              </a:rPr>
              <a:t>l </a:t>
            </a:r>
            <a:r>
              <a:rPr lang="en-US" b="1" i="1"/>
              <a:t>&lt; d</a:t>
            </a:r>
            <a:r>
              <a:rPr lang="en-US" b="1"/>
              <a:t> then incomplete </a:t>
            </a:r>
            <a:r>
              <a:rPr lang="en-US" sz="2400" b="1">
                <a:solidFill>
                  <a:srgbClr val="C00000"/>
                </a:solidFill>
              </a:rPr>
              <a:t>☹</a:t>
            </a:r>
            <a:endParaRPr b="1">
              <a:solidFill>
                <a:srgbClr val="C00000"/>
              </a:solidFill>
            </a:endParaRPr>
          </a:p>
          <a:p>
            <a:pPr marL="1143000" lvl="2" indent="-228600" algn="l" rtl="0">
              <a:lnSpc>
                <a:spcPct val="90000"/>
              </a:lnSpc>
              <a:spcBef>
                <a:spcPts val="500"/>
              </a:spcBef>
              <a:spcAft>
                <a:spcPts val="0"/>
              </a:spcAft>
              <a:buClr>
                <a:schemeClr val="dk1"/>
              </a:buClr>
              <a:buSzPts val="2400"/>
              <a:buChar char="•"/>
            </a:pPr>
            <a:r>
              <a:rPr lang="en-US" b="1"/>
              <a:t>If </a:t>
            </a:r>
            <a:r>
              <a:rPr lang="en-US" b="1" i="1">
                <a:latin typeface="Corsiva"/>
                <a:ea typeface="Corsiva"/>
                <a:cs typeface="Corsiva"/>
                <a:sym typeface="Corsiva"/>
              </a:rPr>
              <a:t>l</a:t>
            </a:r>
            <a:r>
              <a:rPr lang="en-US" b="1" i="1"/>
              <a:t> &gt; d</a:t>
            </a:r>
            <a:r>
              <a:rPr lang="en-US" b="1"/>
              <a:t> then not optimal </a:t>
            </a:r>
            <a:r>
              <a:rPr lang="en-US" sz="2400" b="1">
                <a:solidFill>
                  <a:srgbClr val="C00000"/>
                </a:solidFill>
              </a:rPr>
              <a:t>☹</a:t>
            </a:r>
            <a:endParaRPr sz="2400" b="1">
              <a:solidFill>
                <a:srgbClr val="C00000"/>
              </a:solidFill>
            </a:endParaRPr>
          </a:p>
          <a:p>
            <a:pPr marL="685800" lvl="1" indent="-76200" algn="l" rtl="0">
              <a:lnSpc>
                <a:spcPct val="90000"/>
              </a:lnSpc>
              <a:spcBef>
                <a:spcPts val="5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800"/>
              <a:buNone/>
            </a:pPr>
            <a:r>
              <a:rPr lang="en-US" sz="2400"/>
              <a:t>Time complexity:</a:t>
            </a:r>
            <a:endParaRPr sz="1800"/>
          </a:p>
          <a:p>
            <a:pPr marL="0" lvl="0" indent="0" algn="l" rtl="0">
              <a:lnSpc>
                <a:spcPct val="90000"/>
              </a:lnSpc>
              <a:spcBef>
                <a:spcPts val="1000"/>
              </a:spcBef>
              <a:spcAft>
                <a:spcPts val="0"/>
              </a:spcAft>
              <a:buClr>
                <a:schemeClr val="dk1"/>
              </a:buClr>
              <a:buSzPts val="2800"/>
              <a:buNone/>
            </a:pPr>
            <a:r>
              <a:rPr lang="en-US" sz="2400"/>
              <a:t>Space complexity:                </a:t>
            </a:r>
            <a:r>
              <a:rPr lang="en-US" sz="2400">
                <a:solidFill>
                  <a:srgbClr val="290448"/>
                </a:solidFill>
              </a:rPr>
              <a:t>☺</a:t>
            </a:r>
            <a:endParaRPr sz="2400">
              <a:solidFill>
                <a:srgbClr val="290448"/>
              </a:solidFill>
            </a:endParaRPr>
          </a:p>
        </p:txBody>
      </p:sp>
      <p:sp>
        <p:nvSpPr>
          <p:cNvPr id="574" name="Google Shape;574;p39"/>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72</a:t>
            </a:fld>
            <a:endParaRPr/>
          </a:p>
        </p:txBody>
      </p:sp>
      <p:sp>
        <p:nvSpPr>
          <p:cNvPr id="575" name="Google Shape;575;p39"/>
          <p:cNvSpPr txBox="1"/>
          <p:nvPr/>
        </p:nvSpPr>
        <p:spPr>
          <a:xfrm>
            <a:off x="5043018" y="4750694"/>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chemeClr val="dk1"/>
                </a:solidFill>
                <a:latin typeface="Times New Roman"/>
                <a:ea typeface="Times New Roman"/>
                <a:cs typeface="Times New Roman"/>
                <a:sym typeface="Times New Roman"/>
              </a:rPr>
              <a:t>O(b</a:t>
            </a:r>
            <a:r>
              <a:rPr lang="en-US" sz="3600" b="0" i="1" u="none" strike="noStrike" cap="none" baseline="30000">
                <a:solidFill>
                  <a:schemeClr val="dk1"/>
                </a:solidFill>
                <a:latin typeface="Times New Roman"/>
                <a:ea typeface="Times New Roman"/>
                <a:cs typeface="Times New Roman"/>
                <a:sym typeface="Times New Roman"/>
              </a:rPr>
              <a:t>1</a:t>
            </a:r>
            <a:r>
              <a:rPr lang="en-US" sz="3600" b="0" i="1" u="none" strike="noStrike" cap="none">
                <a:solidFill>
                  <a:schemeClr val="dk1"/>
                </a:solidFill>
                <a:latin typeface="Times New Roman"/>
                <a:ea typeface="Times New Roman"/>
                <a:cs typeface="Times New Roman"/>
                <a:sym typeface="Times New Roman"/>
              </a:rPr>
              <a:t>)</a:t>
            </a:r>
            <a:endParaRPr/>
          </a:p>
        </p:txBody>
      </p:sp>
      <p:sp>
        <p:nvSpPr>
          <p:cNvPr id="576" name="Google Shape;576;p39"/>
          <p:cNvSpPr txBox="1"/>
          <p:nvPr/>
        </p:nvSpPr>
        <p:spPr>
          <a:xfrm>
            <a:off x="5043017" y="5232082"/>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chemeClr val="dk1"/>
                </a:solidFill>
                <a:latin typeface="Times New Roman"/>
                <a:ea typeface="Times New Roman"/>
                <a:cs typeface="Times New Roman"/>
                <a:sym typeface="Times New Roman"/>
              </a:rPr>
              <a:t>O(bl)</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Iterative deepening search</a:t>
            </a:r>
            <a:endParaRPr/>
          </a:p>
        </p:txBody>
      </p:sp>
      <p:sp>
        <p:nvSpPr>
          <p:cNvPr id="583" name="Google Shape;583;p40"/>
          <p:cNvSpPr txBox="1">
            <a:spLocks noGrp="1"/>
          </p:cNvSpPr>
          <p:nvPr>
            <p:ph type="body" idx="1"/>
          </p:nvPr>
        </p:nvSpPr>
        <p:spPr>
          <a:xfrm>
            <a:off x="533401" y="1380067"/>
            <a:ext cx="9660466" cy="45720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Clr>
                <a:schemeClr val="dk1"/>
              </a:buClr>
              <a:buSzPts val="2800"/>
              <a:buNone/>
            </a:pPr>
            <a:r>
              <a:rPr lang="en-US" sz="2800"/>
              <a:t>A general strategy to find best depth limit </a:t>
            </a:r>
            <a:r>
              <a:rPr lang="en-US" sz="2800" i="1">
                <a:latin typeface="Times New Roman"/>
                <a:ea typeface="Times New Roman"/>
                <a:cs typeface="Times New Roman"/>
                <a:sym typeface="Times New Roman"/>
              </a:rPr>
              <a:t>l</a:t>
            </a:r>
            <a:r>
              <a:rPr lang="en-US" sz="2800"/>
              <a:t>.</a:t>
            </a:r>
            <a:endParaRPr/>
          </a:p>
          <a:p>
            <a:pPr marL="685800" lvl="1" indent="-228600" algn="l" rtl="0">
              <a:lnSpc>
                <a:spcPct val="110000"/>
              </a:lnSpc>
              <a:spcBef>
                <a:spcPts val="500"/>
              </a:spcBef>
              <a:spcAft>
                <a:spcPts val="0"/>
              </a:spcAft>
              <a:buClr>
                <a:schemeClr val="dk1"/>
              </a:buClr>
              <a:buSzPts val="2400"/>
              <a:buChar char="•"/>
            </a:pPr>
            <a:r>
              <a:rPr lang="en-US" sz="2400" b="1"/>
              <a:t>Key idea: use </a:t>
            </a:r>
            <a:r>
              <a:rPr lang="en-US" sz="2400" b="1" i="1"/>
              <a:t>Depth-limited search </a:t>
            </a:r>
            <a:r>
              <a:rPr lang="en-US" sz="2400" b="1"/>
              <a:t>as subroutine, with increasing </a:t>
            </a:r>
            <a:r>
              <a:rPr lang="en-US" sz="2800" b="1" i="1">
                <a:latin typeface="Times New Roman"/>
                <a:ea typeface="Times New Roman"/>
                <a:cs typeface="Times New Roman"/>
                <a:sym typeface="Times New Roman"/>
              </a:rPr>
              <a:t>l</a:t>
            </a:r>
            <a:r>
              <a:rPr lang="en-US" sz="2400" b="1"/>
              <a:t>.</a:t>
            </a:r>
            <a:endParaRPr/>
          </a:p>
          <a:p>
            <a:pPr marL="685800" lvl="1" indent="-169226" algn="l" rtl="0">
              <a:lnSpc>
                <a:spcPct val="110000"/>
              </a:lnSpc>
              <a:spcBef>
                <a:spcPts val="500"/>
              </a:spcBef>
              <a:spcAft>
                <a:spcPts val="0"/>
              </a:spcAft>
              <a:buClr>
                <a:schemeClr val="dk1"/>
              </a:buClr>
              <a:buSzPts val="1100"/>
              <a:buNone/>
            </a:pPr>
            <a:endParaRPr sz="1100" b="1"/>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For </a:t>
            </a:r>
            <a:r>
              <a:rPr lang="en-US" b="1" i="1">
                <a:latin typeface="Times New Roman"/>
                <a:ea typeface="Times New Roman"/>
                <a:cs typeface="Times New Roman"/>
                <a:sym typeface="Times New Roman"/>
              </a:rPr>
              <a:t>l</a:t>
            </a:r>
            <a:r>
              <a:rPr lang="en-US" b="1">
                <a:latin typeface="Courier New"/>
                <a:ea typeface="Courier New"/>
                <a:cs typeface="Courier New"/>
                <a:sym typeface="Courier New"/>
              </a:rPr>
              <a:t> = 0 to ∞ do</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a:t>
            </a:r>
            <a:r>
              <a:rPr lang="en-US" b="1" i="1">
                <a:solidFill>
                  <a:srgbClr val="C00000"/>
                </a:solidFill>
                <a:latin typeface="Courier New"/>
                <a:ea typeface="Courier New"/>
                <a:cs typeface="Courier New"/>
                <a:sym typeface="Courier New"/>
              </a:rPr>
              <a:t>depth-limited-search to level </a:t>
            </a:r>
            <a:r>
              <a:rPr lang="en-US" b="1" i="1">
                <a:solidFill>
                  <a:srgbClr val="C00000"/>
                </a:solidFill>
                <a:latin typeface="Times New Roman"/>
                <a:ea typeface="Times New Roman"/>
                <a:cs typeface="Times New Roman"/>
                <a:sym typeface="Times New Roman"/>
              </a:rPr>
              <a:t>l</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if it succeeds</a:t>
            </a:r>
            <a:endParaRPr/>
          </a:p>
          <a:p>
            <a:pPr marL="1143000" lvl="2" indent="-228600" algn="l" rtl="0">
              <a:lnSpc>
                <a:spcPct val="90000"/>
              </a:lnSpc>
              <a:spcBef>
                <a:spcPts val="500"/>
              </a:spcBef>
              <a:spcAft>
                <a:spcPts val="0"/>
              </a:spcAft>
              <a:buClr>
                <a:schemeClr val="dk1"/>
              </a:buClr>
              <a:buSzPts val="2000"/>
              <a:buNone/>
            </a:pPr>
            <a:r>
              <a:rPr lang="en-US" b="1">
                <a:latin typeface="Courier New"/>
                <a:ea typeface="Courier New"/>
                <a:cs typeface="Courier New"/>
                <a:sym typeface="Courier New"/>
              </a:rPr>
              <a:t>			then return solution</a:t>
            </a:r>
            <a:endParaRPr/>
          </a:p>
          <a:p>
            <a:pPr marL="1143000" lvl="2" indent="-228600" algn="l" rtl="0">
              <a:lnSpc>
                <a:spcPct val="90000"/>
              </a:lnSpc>
              <a:spcBef>
                <a:spcPts val="500"/>
              </a:spcBef>
              <a:spcAft>
                <a:spcPts val="0"/>
              </a:spcAft>
              <a:buClr>
                <a:schemeClr val="dk1"/>
              </a:buClr>
              <a:buSzPts val="1200"/>
              <a:buNone/>
            </a:pPr>
            <a:endParaRPr sz="1200" b="1"/>
          </a:p>
          <a:p>
            <a:pPr marL="685800" lvl="1" indent="-228600" algn="l" rtl="0">
              <a:lnSpc>
                <a:spcPct val="110000"/>
              </a:lnSpc>
              <a:spcBef>
                <a:spcPts val="500"/>
              </a:spcBef>
              <a:spcAft>
                <a:spcPts val="0"/>
              </a:spcAft>
              <a:buClr>
                <a:srgbClr val="0000FF"/>
              </a:buClr>
              <a:buSzPts val="2400"/>
              <a:buChar char="•"/>
            </a:pPr>
            <a:r>
              <a:rPr lang="en-US" sz="2400" b="1" i="1">
                <a:solidFill>
                  <a:srgbClr val="0000FF"/>
                </a:solidFill>
              </a:rPr>
              <a:t>Complete &amp; optimal</a:t>
            </a:r>
            <a:r>
              <a:rPr lang="en-US" sz="2400" b="1"/>
              <a:t>: Goal is always found at depth </a:t>
            </a:r>
            <a:r>
              <a:rPr lang="en-US" sz="2400" b="1" i="1"/>
              <a:t>d</a:t>
            </a:r>
            <a:r>
              <a:rPr lang="en-US" sz="2400" b="1"/>
              <a:t>, the depth of the shallowest goal-node.</a:t>
            </a:r>
            <a:endParaRPr/>
          </a:p>
          <a:p>
            <a:pPr marL="1143000" lvl="2" indent="-228600" algn="l" rtl="0">
              <a:lnSpc>
                <a:spcPct val="90000"/>
              </a:lnSpc>
              <a:spcBef>
                <a:spcPts val="500"/>
              </a:spcBef>
              <a:spcAft>
                <a:spcPts val="0"/>
              </a:spcAft>
              <a:buClr>
                <a:schemeClr val="dk1"/>
              </a:buClr>
              <a:buSzPts val="1200"/>
              <a:buNone/>
            </a:pPr>
            <a:endParaRPr sz="1200" i="1"/>
          </a:p>
          <a:p>
            <a:pPr marL="0" lvl="0" indent="0" algn="ctr" rtl="0">
              <a:lnSpc>
                <a:spcPct val="90000"/>
              </a:lnSpc>
              <a:spcBef>
                <a:spcPts val="1000"/>
              </a:spcBef>
              <a:spcAft>
                <a:spcPts val="0"/>
              </a:spcAft>
              <a:buClr>
                <a:schemeClr val="dk1"/>
              </a:buClr>
              <a:buSzPts val="2000"/>
              <a:buNone/>
            </a:pPr>
            <a:r>
              <a:rPr lang="en-US"/>
              <a:t>	</a:t>
            </a:r>
            <a:r>
              <a:rPr lang="en-US" i="1">
                <a:solidFill>
                  <a:srgbClr val="C00000"/>
                </a:solidFill>
              </a:rPr>
              <a:t>Could this possibly be efficient?</a:t>
            </a:r>
            <a:endParaRPr i="1">
              <a:solidFill>
                <a:srgbClr val="C00000"/>
              </a:solidFill>
            </a:endParaRPr>
          </a:p>
        </p:txBody>
      </p:sp>
      <p:sp>
        <p:nvSpPr>
          <p:cNvPr id="584" name="Google Shape;584;p40"/>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41"/>
          <p:cNvPicPr preferRelativeResize="0"/>
          <p:nvPr/>
        </p:nvPicPr>
        <p:blipFill rotWithShape="1">
          <a:blip r:embed="rId3">
            <a:alphaModFix/>
          </a:blip>
          <a:srcRect/>
          <a:stretch/>
        </p:blipFill>
        <p:spPr>
          <a:xfrm>
            <a:off x="2059606" y="2025882"/>
            <a:ext cx="713043" cy="527066"/>
          </a:xfrm>
          <a:prstGeom prst="rect">
            <a:avLst/>
          </a:prstGeom>
          <a:noFill/>
          <a:ln>
            <a:noFill/>
          </a:ln>
        </p:spPr>
      </p:pic>
      <p:pic>
        <p:nvPicPr>
          <p:cNvPr id="591" name="Google Shape;591;p41"/>
          <p:cNvPicPr preferRelativeResize="0"/>
          <p:nvPr/>
        </p:nvPicPr>
        <p:blipFill rotWithShape="1">
          <a:blip r:embed="rId4">
            <a:alphaModFix/>
          </a:blip>
          <a:srcRect/>
          <a:stretch/>
        </p:blipFill>
        <p:spPr>
          <a:xfrm>
            <a:off x="1711173" y="3012028"/>
            <a:ext cx="1409910" cy="825878"/>
          </a:xfrm>
          <a:prstGeom prst="rect">
            <a:avLst/>
          </a:prstGeom>
          <a:noFill/>
          <a:ln>
            <a:noFill/>
          </a:ln>
        </p:spPr>
      </p:pic>
      <p:pic>
        <p:nvPicPr>
          <p:cNvPr id="592" name="Google Shape;592;p41"/>
          <p:cNvPicPr preferRelativeResize="0"/>
          <p:nvPr/>
        </p:nvPicPr>
        <p:blipFill rotWithShape="1">
          <a:blip r:embed="rId5">
            <a:alphaModFix/>
          </a:blip>
          <a:srcRect/>
          <a:stretch/>
        </p:blipFill>
        <p:spPr>
          <a:xfrm>
            <a:off x="1768806" y="4001553"/>
            <a:ext cx="1294645" cy="1201809"/>
          </a:xfrm>
          <a:prstGeom prst="rect">
            <a:avLst/>
          </a:prstGeom>
          <a:noFill/>
          <a:ln>
            <a:noFill/>
          </a:ln>
        </p:spPr>
      </p:pic>
      <p:sp>
        <p:nvSpPr>
          <p:cNvPr id="593" name="Google Shape;593;p41"/>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Nodes constructed at each deepening</a:t>
            </a:r>
            <a:endParaRPr/>
          </a:p>
        </p:txBody>
      </p:sp>
      <p:sp>
        <p:nvSpPr>
          <p:cNvPr id="594" name="Google Shape;594;p41"/>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Depth 0: 0  (Given the node, doesn’t </a:t>
            </a:r>
            <a:r>
              <a:rPr lang="en-US" i="1"/>
              <a:t>construct</a:t>
            </a:r>
            <a:r>
              <a:rPr lang="en-US"/>
              <a:t> it.)</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1: b</a:t>
            </a:r>
            <a:r>
              <a:rPr lang="en-US" baseline="30000"/>
              <a:t>1</a:t>
            </a:r>
            <a:r>
              <a:rPr lang="en-US"/>
              <a:t> nodes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2: b nodes + b</a:t>
            </a:r>
            <a:r>
              <a:rPr lang="en-US" baseline="30000"/>
              <a:t>2</a:t>
            </a:r>
            <a:r>
              <a:rPr lang="en-US"/>
              <a:t> nodes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Depth 3: b nodes + b</a:t>
            </a:r>
            <a:r>
              <a:rPr lang="en-US" baseline="30000"/>
              <a:t>2</a:t>
            </a:r>
            <a:r>
              <a:rPr lang="en-US"/>
              <a:t> nodes + b</a:t>
            </a:r>
            <a:r>
              <a:rPr lang="en-US" baseline="30000"/>
              <a:t>3</a:t>
            </a:r>
            <a:r>
              <a:rPr lang="en-US"/>
              <a:t> nodes</a:t>
            </a:r>
            <a:endParaRPr/>
          </a:p>
          <a:p>
            <a:pPr marL="0" lvl="0" indent="0" algn="l" rtl="0">
              <a:lnSpc>
                <a:spcPct val="90000"/>
              </a:lnSpc>
              <a:spcBef>
                <a:spcPts val="1000"/>
              </a:spcBef>
              <a:spcAft>
                <a:spcPts val="0"/>
              </a:spcAft>
              <a:buClr>
                <a:schemeClr val="dk1"/>
              </a:buClr>
              <a:buSzPts val="2000"/>
              <a:buNone/>
            </a:pPr>
            <a:r>
              <a:rPr lang="en-US"/>
              <a:t>		…</a:t>
            </a: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endParaRPr/>
          </a:p>
        </p:txBody>
      </p:sp>
      <p:sp>
        <p:nvSpPr>
          <p:cNvPr id="595" name="Google Shape;595;p41"/>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42"/>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Total nodes constructed:</a:t>
            </a:r>
            <a:endParaRPr/>
          </a:p>
        </p:txBody>
      </p:sp>
      <p:sp>
        <p:nvSpPr>
          <p:cNvPr id="601" name="Google Shape;601;p42"/>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Depth 0: 0  (Given the node, doesn’t </a:t>
            </a:r>
            <a:r>
              <a:rPr lang="en-US" i="1"/>
              <a:t>construct</a:t>
            </a:r>
            <a:r>
              <a:rPr lang="en-US"/>
              <a:t> it.)</a:t>
            </a:r>
            <a:endParaRPr/>
          </a:p>
          <a:p>
            <a:pPr marL="0" lvl="0" indent="0" algn="l" rtl="0">
              <a:lnSpc>
                <a:spcPct val="90000"/>
              </a:lnSpc>
              <a:spcBef>
                <a:spcPts val="1000"/>
              </a:spcBef>
              <a:spcAft>
                <a:spcPts val="0"/>
              </a:spcAft>
              <a:buClr>
                <a:schemeClr val="dk1"/>
              </a:buClr>
              <a:buSzPts val="2000"/>
              <a:buNone/>
            </a:pPr>
            <a:r>
              <a:rPr lang="en-US"/>
              <a:t>Depth 1: b</a:t>
            </a:r>
            <a:r>
              <a:rPr lang="en-US" baseline="30000"/>
              <a:t>1</a:t>
            </a:r>
            <a:r>
              <a:rPr lang="en-US"/>
              <a:t> = b nodes</a:t>
            </a:r>
            <a:endParaRPr/>
          </a:p>
          <a:p>
            <a:pPr marL="0" lvl="0" indent="0" algn="l" rtl="0">
              <a:lnSpc>
                <a:spcPct val="90000"/>
              </a:lnSpc>
              <a:spcBef>
                <a:spcPts val="1000"/>
              </a:spcBef>
              <a:spcAft>
                <a:spcPts val="0"/>
              </a:spcAft>
              <a:buClr>
                <a:schemeClr val="dk1"/>
              </a:buClr>
              <a:buSzPts val="2000"/>
              <a:buNone/>
            </a:pPr>
            <a:r>
              <a:rPr lang="en-US"/>
              <a:t>Depth 2: b nodes + b</a:t>
            </a:r>
            <a:r>
              <a:rPr lang="en-US" baseline="30000"/>
              <a:t>2</a:t>
            </a:r>
            <a:r>
              <a:rPr lang="en-US"/>
              <a:t> nodes</a:t>
            </a:r>
            <a:endParaRPr/>
          </a:p>
          <a:p>
            <a:pPr marL="342900" lvl="0" indent="-342900" algn="l" rtl="0">
              <a:lnSpc>
                <a:spcPct val="100000"/>
              </a:lnSpc>
              <a:spcBef>
                <a:spcPts val="400"/>
              </a:spcBef>
              <a:spcAft>
                <a:spcPts val="0"/>
              </a:spcAft>
              <a:buClr>
                <a:srgbClr val="000099"/>
              </a:buClr>
              <a:buSzPts val="2000"/>
              <a:buFont typeface="Noto Sans Symbols"/>
              <a:buChar char="∙"/>
            </a:pPr>
            <a:r>
              <a:rPr lang="en-US"/>
              <a:t>Depth 3: b nodes + b</a:t>
            </a:r>
            <a:r>
              <a:rPr lang="en-US" baseline="30000"/>
              <a:t>2</a:t>
            </a:r>
            <a:r>
              <a:rPr lang="en-US"/>
              <a:t> nodes + b</a:t>
            </a:r>
            <a:r>
              <a:rPr lang="en-US" baseline="30000"/>
              <a:t>3</a:t>
            </a:r>
            <a:r>
              <a:rPr lang="en-US"/>
              <a:t> nodes</a:t>
            </a:r>
            <a:endParaRPr/>
          </a:p>
          <a:p>
            <a:pPr marL="342900" lvl="0" indent="-342900" algn="l" rtl="0">
              <a:lnSpc>
                <a:spcPct val="100000"/>
              </a:lnSpc>
              <a:spcBef>
                <a:spcPts val="400"/>
              </a:spcBef>
              <a:spcAft>
                <a:spcPts val="0"/>
              </a:spcAft>
              <a:buClr>
                <a:srgbClr val="000099"/>
              </a:buClr>
              <a:buSzPts val="2000"/>
              <a:buFont typeface="Noto Sans Symbols"/>
              <a:buChar char="∙"/>
            </a:pPr>
            <a:r>
              <a:rPr lang="en-US"/>
              <a:t>…</a:t>
            </a:r>
            <a:endParaRPr/>
          </a:p>
          <a:p>
            <a:pPr marL="0" lvl="0" indent="0" algn="l" rtl="0">
              <a:lnSpc>
                <a:spcPct val="100000"/>
              </a:lnSpc>
              <a:spcBef>
                <a:spcPts val="400"/>
              </a:spcBef>
              <a:spcAft>
                <a:spcPts val="0"/>
              </a:spcAft>
              <a:buClr>
                <a:srgbClr val="000099"/>
              </a:buClr>
              <a:buSzPts val="2000"/>
              <a:buNone/>
            </a:pPr>
            <a:endParaRPr/>
          </a:p>
          <a:p>
            <a:pPr marL="0" lvl="0" indent="0" algn="l" rtl="0">
              <a:lnSpc>
                <a:spcPct val="100000"/>
              </a:lnSpc>
              <a:spcBef>
                <a:spcPts val="400"/>
              </a:spcBef>
              <a:spcAft>
                <a:spcPts val="0"/>
              </a:spcAft>
              <a:buClr>
                <a:srgbClr val="000099"/>
              </a:buClr>
              <a:buSzPts val="2000"/>
              <a:buNone/>
            </a:pPr>
            <a:r>
              <a:rPr lang="en-US"/>
              <a:t>Suppose the first  solution is the last node at depth 3:</a:t>
            </a:r>
            <a:endParaRPr/>
          </a:p>
          <a:p>
            <a:pPr marL="0" lvl="0" indent="0" algn="l" rtl="0">
              <a:lnSpc>
                <a:spcPct val="100000"/>
              </a:lnSpc>
              <a:spcBef>
                <a:spcPts val="400"/>
              </a:spcBef>
              <a:spcAft>
                <a:spcPts val="0"/>
              </a:spcAft>
              <a:buClr>
                <a:srgbClr val="000099"/>
              </a:buClr>
              <a:buSzPts val="2000"/>
              <a:buNone/>
            </a:pPr>
            <a:r>
              <a:rPr lang="en-US"/>
              <a:t>Total nodes constructed:</a:t>
            </a:r>
            <a:endParaRPr/>
          </a:p>
          <a:p>
            <a:pPr marL="0" lvl="0" indent="0" algn="l" rtl="0">
              <a:lnSpc>
                <a:spcPct val="100000"/>
              </a:lnSpc>
              <a:spcBef>
                <a:spcPts val="560"/>
              </a:spcBef>
              <a:spcAft>
                <a:spcPts val="0"/>
              </a:spcAft>
              <a:buClr>
                <a:srgbClr val="000099"/>
              </a:buClr>
              <a:buSzPts val="2800"/>
              <a:buNone/>
            </a:pPr>
            <a:r>
              <a:rPr lang="en-US" sz="2800" i="1">
                <a:solidFill>
                  <a:srgbClr val="C00000"/>
                </a:solidFill>
                <a:latin typeface="Consolas"/>
                <a:ea typeface="Consolas"/>
                <a:cs typeface="Consolas"/>
                <a:sym typeface="Consolas"/>
              </a:rPr>
              <a:t>3</a:t>
            </a:r>
            <a:r>
              <a:rPr lang="en-US">
                <a:latin typeface="Consolas"/>
                <a:ea typeface="Consolas"/>
                <a:cs typeface="Consolas"/>
                <a:sym typeface="Consolas"/>
              </a:rPr>
              <a:t>*b nodes + </a:t>
            </a:r>
            <a:r>
              <a:rPr lang="en-US" sz="2800" i="1">
                <a:solidFill>
                  <a:srgbClr val="C00000"/>
                </a:solidFill>
                <a:latin typeface="Consolas"/>
                <a:ea typeface="Consolas"/>
                <a:cs typeface="Consolas"/>
                <a:sym typeface="Consolas"/>
              </a:rPr>
              <a:t>2</a:t>
            </a:r>
            <a:r>
              <a:rPr lang="en-US">
                <a:latin typeface="Consolas"/>
                <a:ea typeface="Consolas"/>
                <a:cs typeface="Consolas"/>
                <a:sym typeface="Consolas"/>
              </a:rPr>
              <a:t>*b</a:t>
            </a:r>
            <a:r>
              <a:rPr lang="en-US" baseline="30000">
                <a:latin typeface="Consolas"/>
                <a:ea typeface="Consolas"/>
                <a:cs typeface="Consolas"/>
                <a:sym typeface="Consolas"/>
              </a:rPr>
              <a:t>2</a:t>
            </a:r>
            <a:r>
              <a:rPr lang="en-US">
                <a:latin typeface="Consolas"/>
                <a:ea typeface="Consolas"/>
                <a:cs typeface="Consolas"/>
                <a:sym typeface="Consolas"/>
              </a:rPr>
              <a:t> nodes + </a:t>
            </a:r>
            <a:r>
              <a:rPr lang="en-US" sz="2800" i="1">
                <a:solidFill>
                  <a:srgbClr val="C00000"/>
                </a:solidFill>
                <a:latin typeface="Consolas"/>
                <a:ea typeface="Consolas"/>
                <a:cs typeface="Consolas"/>
                <a:sym typeface="Consolas"/>
              </a:rPr>
              <a:t>1</a:t>
            </a:r>
            <a:r>
              <a:rPr lang="en-US">
                <a:latin typeface="Consolas"/>
                <a:ea typeface="Consolas"/>
                <a:cs typeface="Consolas"/>
                <a:sym typeface="Consolas"/>
              </a:rPr>
              <a:t>*b</a:t>
            </a:r>
            <a:r>
              <a:rPr lang="en-US" baseline="30000">
                <a:latin typeface="Consolas"/>
                <a:ea typeface="Consolas"/>
                <a:cs typeface="Consolas"/>
                <a:sym typeface="Consolas"/>
              </a:rPr>
              <a:t>3</a:t>
            </a:r>
            <a:r>
              <a:rPr lang="en-US">
                <a:latin typeface="Consolas"/>
                <a:ea typeface="Consolas"/>
                <a:cs typeface="Consolas"/>
                <a:sym typeface="Consolas"/>
              </a:rPr>
              <a:t> nodes</a:t>
            </a:r>
            <a:endParaRPr/>
          </a:p>
          <a:p>
            <a:pPr marL="342900" lvl="0" indent="-215900" algn="l" rtl="0">
              <a:lnSpc>
                <a:spcPct val="100000"/>
              </a:lnSpc>
              <a:spcBef>
                <a:spcPts val="400"/>
              </a:spcBef>
              <a:spcAft>
                <a:spcPts val="0"/>
              </a:spcAft>
              <a:buClr>
                <a:srgbClr val="000099"/>
              </a:buClr>
              <a:buSzPts val="2000"/>
              <a:buFont typeface="Noto Sans Symbols"/>
              <a:buNone/>
            </a:pPr>
            <a:endParaRPr/>
          </a:p>
          <a:p>
            <a:pPr marL="0" lvl="0" indent="0" algn="l" rtl="0">
              <a:lnSpc>
                <a:spcPct val="90000"/>
              </a:lnSpc>
              <a:spcBef>
                <a:spcPts val="1000"/>
              </a:spcBef>
              <a:spcAft>
                <a:spcPts val="0"/>
              </a:spcAft>
              <a:buClr>
                <a:schemeClr val="dk1"/>
              </a:buClr>
              <a:buSzPts val="2000"/>
              <a:buNone/>
            </a:pPr>
            <a:endParaRPr/>
          </a:p>
        </p:txBody>
      </p:sp>
      <p:sp>
        <p:nvSpPr>
          <p:cNvPr id="602" name="Google Shape;602;p42"/>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txBox="1"/>
          <p:nvPr/>
        </p:nvSpPr>
        <p:spPr>
          <a:xfrm>
            <a:off x="8077200" y="6248400"/>
            <a:ext cx="1905000" cy="457200"/>
          </a:xfrm>
          <a:prstGeom prst="rect">
            <a:avLst/>
          </a:prstGeom>
          <a:no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       </a:t>
            </a:r>
            <a:fld id="{00000000-1234-1234-1234-123412341234}" type="slidenum">
              <a:rPr lang="en-US" sz="1400" b="0" i="0" u="none" strike="noStrike" cap="none">
                <a:solidFill>
                  <a:schemeClr val="dk1"/>
                </a:solidFill>
                <a:latin typeface="Times New Roman"/>
                <a:ea typeface="Times New Roman"/>
                <a:cs typeface="Times New Roman"/>
                <a:sym typeface="Times New Roman"/>
              </a:rPr>
              <a:t>76</a:t>
            </a:fld>
            <a:endParaRPr sz="1400" b="0" i="0" u="none" strike="noStrike" cap="none">
              <a:solidFill>
                <a:schemeClr val="dk1"/>
              </a:solidFill>
              <a:latin typeface="Times New Roman"/>
              <a:ea typeface="Times New Roman"/>
              <a:cs typeface="Times New Roman"/>
              <a:sym typeface="Times New Roman"/>
            </a:endParaRPr>
          </a:p>
        </p:txBody>
      </p:sp>
      <p:sp>
        <p:nvSpPr>
          <p:cNvPr id="609" name="Google Shape;609;p43"/>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ID search, Evaluation: Time Complexity</a:t>
            </a:r>
            <a:endParaRPr/>
          </a:p>
        </p:txBody>
      </p:sp>
      <p:sp>
        <p:nvSpPr>
          <p:cNvPr id="610" name="Google Shape;610;p43"/>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000"/>
              <a:buFont typeface="Arial"/>
              <a:buChar char="•"/>
            </a:pPr>
            <a:r>
              <a:rPr lang="en-US" sz="2400"/>
              <a:t>More generally, the time complexity is</a:t>
            </a:r>
            <a:endParaRPr sz="2400"/>
          </a:p>
          <a:p>
            <a:pPr marL="685800" lvl="1" indent="-228600" algn="l" rtl="0">
              <a:lnSpc>
                <a:spcPct val="90000"/>
              </a:lnSpc>
              <a:spcBef>
                <a:spcPts val="500"/>
              </a:spcBef>
              <a:spcAft>
                <a:spcPts val="0"/>
              </a:spcAft>
              <a:buClr>
                <a:schemeClr val="dk1"/>
              </a:buClr>
              <a:buSzPts val="2400"/>
              <a:buChar char="•"/>
            </a:pPr>
            <a:r>
              <a:rPr lang="en-US" sz="2800"/>
              <a:t>(d)b + (d-1)b</a:t>
            </a:r>
            <a:r>
              <a:rPr lang="en-US" sz="2800" baseline="30000"/>
              <a:t>2</a:t>
            </a:r>
            <a:r>
              <a:rPr lang="en-US" sz="2800"/>
              <a:t> + … + (1)b</a:t>
            </a:r>
            <a:r>
              <a:rPr lang="en-US" sz="2800" baseline="30000"/>
              <a:t>d </a:t>
            </a:r>
            <a:r>
              <a:rPr lang="en-US" sz="2800"/>
              <a:t>= </a:t>
            </a:r>
            <a:r>
              <a:rPr lang="en-US" sz="2800" i="1">
                <a:solidFill>
                  <a:srgbClr val="DD8801"/>
                </a:solidFill>
              </a:rPr>
              <a:t>O(b</a:t>
            </a:r>
            <a:r>
              <a:rPr lang="en-US" sz="2800" i="1" baseline="30000">
                <a:solidFill>
                  <a:srgbClr val="DD8801"/>
                </a:solidFill>
              </a:rPr>
              <a:t>d</a:t>
            </a:r>
            <a:r>
              <a:rPr lang="en-US" sz="2800" i="1">
                <a:solidFill>
                  <a:srgbClr val="DD8801"/>
                </a:solidFill>
              </a:rPr>
              <a:t>)</a:t>
            </a:r>
            <a:endParaRPr sz="2400">
              <a:solidFill>
                <a:srgbClr val="DD8801"/>
              </a:solidFill>
            </a:endParaRPr>
          </a:p>
          <a:p>
            <a:pPr marL="0" lvl="0" indent="0" algn="l" rtl="0">
              <a:lnSpc>
                <a:spcPct val="90000"/>
              </a:lnSpc>
              <a:spcBef>
                <a:spcPts val="1000"/>
              </a:spcBef>
              <a:spcAft>
                <a:spcPts val="0"/>
              </a:spcAft>
              <a:buClr>
                <a:schemeClr val="dk1"/>
              </a:buClr>
              <a:buSzPts val="2000"/>
              <a:buNone/>
            </a:pPr>
            <a:endParaRPr sz="2400"/>
          </a:p>
          <a:p>
            <a:pPr marL="457200" lvl="1" indent="0" algn="l" rtl="0">
              <a:lnSpc>
                <a:spcPct val="90000"/>
              </a:lnSpc>
              <a:spcBef>
                <a:spcPts val="500"/>
              </a:spcBef>
              <a:spcAft>
                <a:spcPts val="0"/>
              </a:spcAft>
              <a:buClr>
                <a:schemeClr val="dk1"/>
              </a:buClr>
              <a:buSzPts val="2400"/>
              <a:buNone/>
            </a:pPr>
            <a:endParaRPr sz="2800" i="1">
              <a:solidFill>
                <a:schemeClr val="accent2"/>
              </a:solidFill>
            </a:endParaRPr>
          </a:p>
          <a:p>
            <a:pPr marL="0" lvl="0" indent="0" algn="l" rtl="0">
              <a:lnSpc>
                <a:spcPct val="80000"/>
              </a:lnSpc>
              <a:spcBef>
                <a:spcPts val="1000"/>
              </a:spcBef>
              <a:spcAft>
                <a:spcPts val="0"/>
              </a:spcAft>
              <a:buClr>
                <a:schemeClr val="accent2"/>
              </a:buClr>
              <a:buSzPts val="2000"/>
              <a:buNone/>
            </a:pPr>
            <a:r>
              <a:rPr lang="en-US" sz="2400" i="1">
                <a:solidFill>
                  <a:srgbClr val="DD8801"/>
                </a:solidFill>
              </a:rPr>
              <a:t>As efficient in terms of O(…) </a:t>
            </a:r>
            <a:r>
              <a:rPr lang="en-US" sz="2400"/>
              <a:t>as Breadth First Search: </a:t>
            </a:r>
            <a:endParaRPr sz="2400"/>
          </a:p>
          <a:p>
            <a:pPr marL="685800" lvl="1" indent="-228600" algn="l" rtl="0">
              <a:lnSpc>
                <a:spcPct val="80000"/>
              </a:lnSpc>
              <a:spcBef>
                <a:spcPts val="500"/>
              </a:spcBef>
              <a:spcAft>
                <a:spcPts val="0"/>
              </a:spcAft>
              <a:buClr>
                <a:schemeClr val="dk1"/>
              </a:buClr>
              <a:buSzPts val="2400"/>
              <a:buChar char="•"/>
            </a:pPr>
            <a:r>
              <a:rPr lang="en-US" sz="2800"/>
              <a:t>b + b</a:t>
            </a:r>
            <a:r>
              <a:rPr lang="en-US" sz="2800" baseline="30000"/>
              <a:t>2</a:t>
            </a:r>
            <a:r>
              <a:rPr lang="en-US" sz="2800"/>
              <a:t> + … + b</a:t>
            </a:r>
            <a:r>
              <a:rPr lang="en-US" sz="2800" baseline="30000"/>
              <a:t>d</a:t>
            </a:r>
            <a:r>
              <a:rPr lang="en-US" sz="2800"/>
              <a:t> =  </a:t>
            </a:r>
            <a:r>
              <a:rPr lang="en-US" sz="2800" i="1">
                <a:solidFill>
                  <a:srgbClr val="DD8801"/>
                </a:solidFill>
              </a:rPr>
              <a:t>O(b</a:t>
            </a:r>
            <a:r>
              <a:rPr lang="en-US" sz="2800" i="1" baseline="30000">
                <a:solidFill>
                  <a:srgbClr val="DD8801"/>
                </a:solidFill>
              </a:rPr>
              <a:t>d</a:t>
            </a:r>
            <a:r>
              <a:rPr lang="en-US" sz="2800" i="1">
                <a:solidFill>
                  <a:srgbClr val="DD8801"/>
                </a:solidFill>
              </a:rPr>
              <a:t>)</a:t>
            </a:r>
            <a:endParaRPr sz="2800">
              <a:solidFill>
                <a:srgbClr val="DD8801"/>
              </a:solidFill>
            </a:endParaRPr>
          </a:p>
          <a:p>
            <a:pPr marL="0" lvl="0" indent="0" algn="l" rtl="0">
              <a:lnSpc>
                <a:spcPct val="90000"/>
              </a:lnSpc>
              <a:spcBef>
                <a:spcPts val="1000"/>
              </a:spcBef>
              <a:spcAft>
                <a:spcPts val="0"/>
              </a:spcAft>
              <a:buClr>
                <a:schemeClr val="dk1"/>
              </a:buClr>
              <a:buSzPts val="4800"/>
              <a:buNone/>
            </a:pPr>
            <a:endParaRPr sz="5400"/>
          </a:p>
          <a:p>
            <a:pPr marL="685800" lvl="1" indent="-228600" algn="l" rtl="0">
              <a:lnSpc>
                <a:spcPct val="90000"/>
              </a:lnSpc>
              <a:spcBef>
                <a:spcPts val="500"/>
              </a:spcBef>
              <a:spcAft>
                <a:spcPts val="0"/>
              </a:spcAft>
              <a:buClr>
                <a:schemeClr val="dk1"/>
              </a:buClr>
              <a:buSzPts val="2000"/>
              <a:buNone/>
            </a:pPr>
            <a:endParaRPr sz="2400"/>
          </a:p>
        </p:txBody>
      </p:sp>
      <p:sp>
        <p:nvSpPr>
          <p:cNvPr id="611" name="Google Shape;611;p43"/>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4"/>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ID search, Evaluation</a:t>
            </a:r>
            <a:endParaRPr/>
          </a:p>
        </p:txBody>
      </p:sp>
      <p:sp>
        <p:nvSpPr>
          <p:cNvPr id="618" name="Google Shape;618;p44"/>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sz="2800"/>
              <a:t>Complete: YES (no infinite paths) 	</a:t>
            </a:r>
            <a:r>
              <a:rPr lang="en-US" sz="3200">
                <a:solidFill>
                  <a:srgbClr val="290448"/>
                </a:solidFill>
              </a:rPr>
              <a:t>☺</a:t>
            </a:r>
            <a:endParaRPr sz="3200"/>
          </a:p>
          <a:p>
            <a:pPr marL="685800" lvl="1" indent="-76200" algn="l" rtl="0">
              <a:lnSpc>
                <a:spcPct val="90000"/>
              </a:lnSpc>
              <a:spcBef>
                <a:spcPts val="500"/>
              </a:spcBef>
              <a:spcAft>
                <a:spcPts val="0"/>
              </a:spcAft>
              <a:buClr>
                <a:schemeClr val="dk1"/>
              </a:buClr>
              <a:buSzPts val="2400"/>
              <a:buNone/>
            </a:pPr>
            <a:endParaRPr sz="2400"/>
          </a:p>
          <a:p>
            <a:pPr marL="0" lvl="0" indent="0" algn="l" rtl="0">
              <a:lnSpc>
                <a:spcPct val="90000"/>
              </a:lnSpc>
              <a:spcBef>
                <a:spcPts val="1000"/>
              </a:spcBef>
              <a:spcAft>
                <a:spcPts val="0"/>
              </a:spcAft>
              <a:buClr>
                <a:schemeClr val="dk1"/>
              </a:buClr>
              <a:buSzPts val="2800"/>
              <a:buNone/>
            </a:pPr>
            <a:r>
              <a:rPr lang="en-US" sz="2800"/>
              <a:t>Time complexity</a:t>
            </a:r>
            <a:r>
              <a:rPr lang="en-US" sz="2500"/>
              <a:t>:</a:t>
            </a:r>
            <a:endParaRPr/>
          </a:p>
          <a:p>
            <a:pPr marL="0" lvl="0" indent="0" algn="l" rtl="0">
              <a:lnSpc>
                <a:spcPct val="90000"/>
              </a:lnSpc>
              <a:spcBef>
                <a:spcPts val="1000"/>
              </a:spcBef>
              <a:spcAft>
                <a:spcPts val="0"/>
              </a:spcAft>
              <a:buClr>
                <a:schemeClr val="dk1"/>
              </a:buClr>
              <a:buSzPts val="2500"/>
              <a:buNone/>
            </a:pPr>
            <a:endParaRPr sz="2500"/>
          </a:p>
          <a:p>
            <a:pPr marL="0" lvl="0" indent="0" algn="l" rtl="0">
              <a:lnSpc>
                <a:spcPct val="90000"/>
              </a:lnSpc>
              <a:spcBef>
                <a:spcPts val="1000"/>
              </a:spcBef>
              <a:spcAft>
                <a:spcPts val="0"/>
              </a:spcAft>
              <a:buClr>
                <a:srgbClr val="C00000"/>
              </a:buClr>
              <a:buSzPts val="2800"/>
              <a:buNone/>
            </a:pPr>
            <a:r>
              <a:rPr lang="en-US" sz="2800">
                <a:solidFill>
                  <a:srgbClr val="C00000"/>
                </a:solidFill>
              </a:rPr>
              <a:t>Space complexity:                        			</a:t>
            </a:r>
            <a:r>
              <a:rPr lang="en-US" sz="3200">
                <a:solidFill>
                  <a:srgbClr val="290448"/>
                </a:solidFill>
              </a:rPr>
              <a:t>☺</a:t>
            </a:r>
            <a:endParaRPr sz="3200">
              <a:solidFill>
                <a:srgbClr val="290448"/>
              </a:solidFill>
            </a:endParaRPr>
          </a:p>
          <a:p>
            <a:pPr marL="0" lvl="0" indent="0" algn="l" rtl="0">
              <a:lnSpc>
                <a:spcPct val="90000"/>
              </a:lnSpc>
              <a:spcBef>
                <a:spcPts val="1000"/>
              </a:spcBef>
              <a:spcAft>
                <a:spcPts val="0"/>
              </a:spcAft>
              <a:buClr>
                <a:schemeClr val="dk1"/>
              </a:buClr>
              <a:buSzPts val="2800"/>
              <a:buNone/>
            </a:pPr>
            <a:endParaRPr sz="2800"/>
          </a:p>
          <a:p>
            <a:pPr marL="0" lvl="0" indent="0" algn="l" rtl="0">
              <a:lnSpc>
                <a:spcPct val="90000"/>
              </a:lnSpc>
              <a:spcBef>
                <a:spcPts val="1000"/>
              </a:spcBef>
              <a:spcAft>
                <a:spcPts val="0"/>
              </a:spcAft>
              <a:buClr>
                <a:schemeClr val="dk1"/>
              </a:buClr>
              <a:buSzPts val="2800"/>
              <a:buNone/>
            </a:pPr>
            <a:r>
              <a:rPr lang="en-US" sz="2800"/>
              <a:t>Optimal: </a:t>
            </a:r>
            <a:r>
              <a:rPr lang="en-US" sz="2900"/>
              <a:t>YES if step cost is 1. 	</a:t>
            </a:r>
            <a:r>
              <a:rPr lang="en-US" sz="3200">
                <a:solidFill>
                  <a:srgbClr val="290448"/>
                </a:solidFill>
              </a:rPr>
              <a:t>☺</a:t>
            </a:r>
            <a:endParaRPr sz="3200">
              <a:solidFill>
                <a:srgbClr val="290448"/>
              </a:solidFill>
            </a:endParaRPr>
          </a:p>
          <a:p>
            <a:pPr marL="685800" lvl="1" indent="-228600" algn="l" rtl="0">
              <a:lnSpc>
                <a:spcPct val="90000"/>
              </a:lnSpc>
              <a:spcBef>
                <a:spcPts val="500"/>
              </a:spcBef>
              <a:spcAft>
                <a:spcPts val="0"/>
              </a:spcAft>
              <a:buClr>
                <a:schemeClr val="dk1"/>
              </a:buClr>
              <a:buSzPts val="2800"/>
              <a:buFont typeface="Open Sans"/>
              <a:buNone/>
            </a:pPr>
            <a:endParaRPr sz="2800"/>
          </a:p>
          <a:p>
            <a:pPr marL="685800" lvl="1" indent="-228600" algn="l" rtl="0">
              <a:lnSpc>
                <a:spcPct val="90000"/>
              </a:lnSpc>
              <a:spcBef>
                <a:spcPts val="500"/>
              </a:spcBef>
              <a:spcAft>
                <a:spcPts val="0"/>
              </a:spcAft>
              <a:buClr>
                <a:schemeClr val="dk1"/>
              </a:buClr>
              <a:buSzPts val="2800"/>
              <a:buFont typeface="Open Sans"/>
              <a:buNone/>
            </a:pPr>
            <a:endParaRPr sz="2800"/>
          </a:p>
        </p:txBody>
      </p:sp>
      <p:sp>
        <p:nvSpPr>
          <p:cNvPr id="619" name="Google Shape;619;p44"/>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77</a:t>
            </a:fld>
            <a:endParaRPr/>
          </a:p>
        </p:txBody>
      </p:sp>
      <p:sp>
        <p:nvSpPr>
          <p:cNvPr id="620" name="Google Shape;620;p44"/>
          <p:cNvSpPr txBox="1"/>
          <p:nvPr/>
        </p:nvSpPr>
        <p:spPr>
          <a:xfrm>
            <a:off x="6096000" y="3214496"/>
            <a:ext cx="166743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1" u="none" strike="noStrike" cap="none">
                <a:solidFill>
                  <a:srgbClr val="C00000"/>
                </a:solidFill>
                <a:latin typeface="Times New Roman"/>
                <a:ea typeface="Times New Roman"/>
                <a:cs typeface="Times New Roman"/>
                <a:sym typeface="Times New Roman"/>
              </a:rPr>
              <a:t>O(bd)</a:t>
            </a:r>
            <a:endParaRPr/>
          </a:p>
        </p:txBody>
      </p:sp>
      <p:sp>
        <p:nvSpPr>
          <p:cNvPr id="621" name="Google Shape;621;p44"/>
          <p:cNvSpPr txBox="1"/>
          <p:nvPr/>
        </p:nvSpPr>
        <p:spPr>
          <a:xfrm>
            <a:off x="6095999" y="2231649"/>
            <a:ext cx="166743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0" i="1" u="none" strike="noStrike" cap="none">
                <a:solidFill>
                  <a:srgbClr val="C00000"/>
                </a:solidFill>
                <a:latin typeface="Times New Roman"/>
                <a:ea typeface="Times New Roman"/>
                <a:cs typeface="Times New Roman"/>
                <a:sym typeface="Times New Roman"/>
              </a:rPr>
              <a:t>O(b</a:t>
            </a:r>
            <a:r>
              <a:rPr lang="en-US" sz="3600" b="0" i="1" u="none" strike="noStrike" cap="none" baseline="30000">
                <a:solidFill>
                  <a:srgbClr val="C00000"/>
                </a:solidFill>
                <a:latin typeface="Times New Roman"/>
                <a:ea typeface="Times New Roman"/>
                <a:cs typeface="Times New Roman"/>
                <a:sym typeface="Times New Roman"/>
              </a:rPr>
              <a:t>d</a:t>
            </a:r>
            <a:r>
              <a:rPr lang="en-US" sz="3600" b="0" i="1" u="none" strike="noStrike" cap="none">
                <a:solidFill>
                  <a:srgbClr val="C00000"/>
                </a:solidFill>
                <a:latin typeface="Times New Roman"/>
                <a:ea typeface="Times New Roman"/>
                <a:cs typeface="Times New Roman"/>
                <a:sym typeface="Times New Roman"/>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5"/>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Summary of algorithms</a:t>
            </a:r>
            <a:endParaRPr/>
          </a:p>
        </p:txBody>
      </p:sp>
      <p:sp>
        <p:nvSpPr>
          <p:cNvPr id="627" name="Google Shape;627;p45"/>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r>
              <a:rPr lang="en-US"/>
              <a:t>       </a:t>
            </a:r>
            <a:fld id="{00000000-1234-1234-1234-123412341234}" type="slidenum">
              <a:rPr lang="en-US"/>
              <a:t>78</a:t>
            </a:fld>
            <a:endParaRPr/>
          </a:p>
        </p:txBody>
      </p:sp>
      <p:graphicFrame>
        <p:nvGraphicFramePr>
          <p:cNvPr id="628" name="Google Shape;628;p45"/>
          <p:cNvGraphicFramePr/>
          <p:nvPr/>
        </p:nvGraphicFramePr>
        <p:xfrm>
          <a:off x="2183368" y="1723882"/>
          <a:ext cx="7211550" cy="3313925"/>
        </p:xfrm>
        <a:graphic>
          <a:graphicData uri="http://schemas.openxmlformats.org/drawingml/2006/table">
            <a:tbl>
              <a:tblPr>
                <a:noFill/>
                <a:tableStyleId>{15350BB5-6D5B-4689-8FFE-2A864A171139}</a:tableStyleId>
              </a:tblPr>
              <a:tblGrid>
                <a:gridCol w="1633200">
                  <a:extLst>
                    <a:ext uri="{9D8B030D-6E8A-4147-A177-3AD203B41FA5}">
                      <a16:colId xmlns:a16="http://schemas.microsoft.com/office/drawing/2014/main" val="20000"/>
                    </a:ext>
                  </a:extLst>
                </a:gridCol>
                <a:gridCol w="1312200">
                  <a:extLst>
                    <a:ext uri="{9D8B030D-6E8A-4147-A177-3AD203B41FA5}">
                      <a16:colId xmlns:a16="http://schemas.microsoft.com/office/drawing/2014/main" val="20001"/>
                    </a:ext>
                  </a:extLst>
                </a:gridCol>
                <a:gridCol w="1287175">
                  <a:extLst>
                    <a:ext uri="{9D8B030D-6E8A-4147-A177-3AD203B41FA5}">
                      <a16:colId xmlns:a16="http://schemas.microsoft.com/office/drawing/2014/main" val="20002"/>
                    </a:ext>
                  </a:extLst>
                </a:gridCol>
                <a:gridCol w="1408775">
                  <a:extLst>
                    <a:ext uri="{9D8B030D-6E8A-4147-A177-3AD203B41FA5}">
                      <a16:colId xmlns:a16="http://schemas.microsoft.com/office/drawing/2014/main" val="20003"/>
                    </a:ext>
                  </a:extLst>
                </a:gridCol>
                <a:gridCol w="1570200">
                  <a:extLst>
                    <a:ext uri="{9D8B030D-6E8A-4147-A177-3AD203B41FA5}">
                      <a16:colId xmlns:a16="http://schemas.microsoft.com/office/drawing/2014/main" val="20004"/>
                    </a:ext>
                  </a:extLst>
                </a:gridCol>
              </a:tblGrid>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Criterion</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Breadth-First</a:t>
                      </a:r>
                      <a:endParaRPr sz="1600" u="none" strike="noStrike" cap="none">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Depth-First</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Depth-limited</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Iterative deepening</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Complete?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Time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m</a:t>
                      </a:r>
                      <a:endParaRPr sz="1600" u="none" strike="noStrike" cap="none">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l</a:t>
                      </a:r>
                      <a:endParaRPr sz="1600" u="none" strike="noStrike" cap="none">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1" u="none" strike="noStrike" cap="none" baseline="30000">
                        <a:solidFill>
                          <a:schemeClr val="dk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47825">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Space</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chemeClr val="dk1"/>
                          </a:solidFill>
                          <a:latin typeface="Times New Roman"/>
                          <a:ea typeface="Times New Roman"/>
                          <a:cs typeface="Times New Roman"/>
                          <a:sym typeface="Times New Roman"/>
                        </a:rPr>
                        <a:t>b</a:t>
                      </a:r>
                      <a:r>
                        <a:rPr lang="en-US" sz="2800" b="1" i="1" u="none" strike="noStrike" cap="none" baseline="30000">
                          <a:solidFill>
                            <a:schemeClr val="dk1"/>
                          </a:solidFill>
                          <a:latin typeface="Times New Roman"/>
                          <a:ea typeface="Times New Roman"/>
                          <a:cs typeface="Times New Roman"/>
                          <a:sym typeface="Times New Roman"/>
                        </a:rPr>
                        <a:t>d</a:t>
                      </a:r>
                      <a:endParaRPr sz="2800" b="1" i="0" u="none" strike="noStrike" cap="none">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bm</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bl</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1" u="none" strike="noStrike" cap="none">
                          <a:solidFill>
                            <a:srgbClr val="3C9A81"/>
                          </a:solidFill>
                          <a:latin typeface="Times New Roman"/>
                          <a:ea typeface="Times New Roman"/>
                          <a:cs typeface="Times New Roman"/>
                          <a:sym typeface="Times New Roman"/>
                        </a:rPr>
                        <a:t>bd</a:t>
                      </a:r>
                      <a:endParaRPr sz="2800" b="1" i="1" u="none" strike="noStrike" cap="none" baseline="30000">
                        <a:solidFill>
                          <a:srgbClr val="3C9A81"/>
                        </a:solidFill>
                        <a:latin typeface="Times New Roman"/>
                        <a:ea typeface="Times New Roman"/>
                        <a:cs typeface="Times New Roman"/>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69400">
                <a:tc>
                  <a:txBody>
                    <a:bodyPr/>
                    <a:lstStyle/>
                    <a:p>
                      <a:pPr marL="0" marR="0" lvl="0" indent="0" algn="ctr" rtl="0">
                        <a:lnSpc>
                          <a:spcPct val="100000"/>
                        </a:lnSpc>
                        <a:spcBef>
                          <a:spcPts val="0"/>
                        </a:spcBef>
                        <a:spcAft>
                          <a:spcPts val="0"/>
                        </a:spcAft>
                        <a:buClr>
                          <a:schemeClr val="lt1"/>
                        </a:buClr>
                        <a:buSzPts val="1800"/>
                        <a:buFont typeface="Times"/>
                        <a:buNone/>
                      </a:pPr>
                      <a:r>
                        <a:rPr lang="en-US" sz="2000" b="0" i="0" u="none" strike="noStrike" cap="none">
                          <a:solidFill>
                            <a:schemeClr val="dk1"/>
                          </a:solidFill>
                          <a:latin typeface="Open Sans"/>
                          <a:ea typeface="Open Sans"/>
                          <a:cs typeface="Open Sans"/>
                          <a:sym typeface="Open Sans"/>
                        </a:rPr>
                        <a:t>Optimal?</a:t>
                      </a:r>
                      <a:endParaRPr sz="1600" u="none" strike="noStrike" cap="none">
                        <a:latin typeface="Open Sans"/>
                        <a:ea typeface="Open Sans"/>
                        <a:cs typeface="Open Sans"/>
                        <a:sym typeface="Open Sans"/>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chemeClr val="dk1"/>
                          </a:solidFill>
                          <a:latin typeface="Open Sans"/>
                          <a:ea typeface="Open Sans"/>
                          <a:cs typeface="Open Sans"/>
                          <a:sym typeface="Open Sans"/>
                        </a:rPr>
                        <a:t>NO</a:t>
                      </a:r>
                      <a:endParaRPr sz="1600" u="none" strike="noStrike" cap="none">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lt1"/>
                        </a:buClr>
                        <a:buSzPts val="2400"/>
                        <a:buFont typeface="Times"/>
                        <a:buNone/>
                      </a:pPr>
                      <a:r>
                        <a:rPr lang="en-US" sz="2800" b="1" i="0" u="none" strike="noStrike" cap="none">
                          <a:solidFill>
                            <a:srgbClr val="3C9A81"/>
                          </a:solidFill>
                          <a:latin typeface="Open Sans"/>
                          <a:ea typeface="Open Sans"/>
                          <a:cs typeface="Open Sans"/>
                          <a:sym typeface="Open Sans"/>
                        </a:rPr>
                        <a:t>YES</a:t>
                      </a:r>
                      <a:endParaRPr sz="1600" u="none" strike="noStrike" cap="none">
                        <a:solidFill>
                          <a:srgbClr val="3C9A81"/>
                        </a:solidFill>
                        <a:latin typeface="Open Sans"/>
                        <a:ea typeface="Open Sans"/>
                        <a:cs typeface="Open Sans"/>
                        <a:sym typeface="Open Sans"/>
                      </a:endParaRPr>
                    </a:p>
                  </a:txBody>
                  <a:tcPr marL="91450" marR="91450" marT="45725" marB="45725">
                    <a:lnL w="9525" cap="flat" cmpd="sng">
                      <a:solidFill>
                        <a:srgbClr val="000000">
                          <a:alpha val="0"/>
                        </a:srgbClr>
                      </a:solidFill>
                      <a:prstDash val="solid"/>
                      <a:round/>
                      <a:headEnd type="none" w="sm" len="sm"/>
                      <a:tailEnd type="none" w="sm" len="sm"/>
                    </a:lnL>
                    <a:lnR w="381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29" name="Google Shape;629;p45"/>
          <p:cNvSpPr txBox="1"/>
          <p:nvPr/>
        </p:nvSpPr>
        <p:spPr>
          <a:xfrm>
            <a:off x="2033588" y="5624513"/>
            <a:ext cx="8081962"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30" name="Google Shape;630;p45"/>
          <p:cNvSpPr txBox="1"/>
          <p:nvPr/>
        </p:nvSpPr>
        <p:spPr>
          <a:xfrm>
            <a:off x="4762500" y="1704975"/>
            <a:ext cx="184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46"/>
          <p:cNvSpPr/>
          <p:nvPr/>
        </p:nvSpPr>
        <p:spPr>
          <a:xfrm>
            <a:off x="50" y="0"/>
            <a:ext cx="12192000" cy="6477600"/>
          </a:xfrm>
          <a:prstGeom prst="rect">
            <a:avLst/>
          </a:prstGeom>
          <a:solidFill>
            <a:srgbClr val="3706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6"/>
          <p:cNvSpPr txBox="1">
            <a:spLocks noGrp="1"/>
          </p:cNvSpPr>
          <p:nvPr>
            <p:ph type="title"/>
          </p:nvPr>
        </p:nvSpPr>
        <p:spPr>
          <a:xfrm>
            <a:off x="831850" y="141713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6000"/>
              <a:buFont typeface="Open Sans"/>
              <a:buNone/>
            </a:pPr>
            <a:r>
              <a:rPr lang="en-US">
                <a:solidFill>
                  <a:schemeClr val="lt1"/>
                </a:solidFill>
              </a:rPr>
              <a:t>Next Up: Informed Search</a:t>
            </a:r>
            <a:endParaRPr>
              <a:solidFill>
                <a:schemeClr val="lt1"/>
              </a:solidFill>
            </a:endParaRPr>
          </a:p>
        </p:txBody>
      </p:sp>
      <p:sp>
        <p:nvSpPr>
          <p:cNvPr id="638" name="Google Shape;638;p46"/>
          <p:cNvSpPr txBox="1">
            <a:spLocks noGrp="1"/>
          </p:cNvSpPr>
          <p:nvPr>
            <p:ph type="body" idx="1"/>
          </p:nvPr>
        </p:nvSpPr>
        <p:spPr>
          <a:xfrm>
            <a:off x="886714" y="468090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r>
              <a:rPr lang="en-US">
                <a:solidFill>
                  <a:srgbClr val="D8D8D8"/>
                </a:solidFill>
              </a:rPr>
              <a:t>AIMA 3.5-3.6</a:t>
            </a:r>
            <a:endParaRPr>
              <a:solidFill>
                <a:srgbClr val="D8D8D8"/>
              </a:solidFill>
            </a:endParaRPr>
          </a:p>
          <a:p>
            <a:pPr marL="0" lvl="0" indent="0" algn="l" rtl="0">
              <a:lnSpc>
                <a:spcPct val="90000"/>
              </a:lnSpc>
              <a:spcBef>
                <a:spcPts val="1000"/>
              </a:spcBef>
              <a:spcAft>
                <a:spcPts val="0"/>
              </a:spcAft>
              <a:buClr>
                <a:srgbClr val="888888"/>
              </a:buClr>
              <a:buSzPts val="2400"/>
              <a:buNone/>
            </a:pPr>
            <a:endParaRPr>
              <a:solidFill>
                <a:srgbClr val="D8D8D8"/>
              </a:solidFill>
            </a:endParaRPr>
          </a:p>
        </p:txBody>
      </p:sp>
      <p:sp>
        <p:nvSpPr>
          <p:cNvPr id="639" name="Google Shape;639;p4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79</a:t>
            </a:fld>
            <a:endParaRPr/>
          </a:p>
        </p:txBody>
      </p:sp>
      <p:cxnSp>
        <p:nvCxnSpPr>
          <p:cNvPr id="640" name="Google Shape;640;p46"/>
          <p:cNvCxnSpPr/>
          <p:nvPr/>
        </p:nvCxnSpPr>
        <p:spPr>
          <a:xfrm rot="10800000">
            <a:off x="981875" y="4415525"/>
            <a:ext cx="9618900" cy="0"/>
          </a:xfrm>
          <a:prstGeom prst="straightConnector1">
            <a:avLst/>
          </a:prstGeom>
          <a:noFill/>
          <a:ln w="19050" cap="flat" cmpd="sng">
            <a:solidFill>
              <a:srgbClr val="FFAE2B"/>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8"/>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Holiday in Romania</a:t>
            </a:r>
            <a:endParaRPr/>
          </a:p>
        </p:txBody>
      </p:sp>
      <p:sp>
        <p:nvSpPr>
          <p:cNvPr id="172" name="Google Shape;172;p8"/>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dirty="0"/>
              <a:t>On holiday in Romania; currently in Arad</a:t>
            </a:r>
            <a:endParaRPr dirty="0"/>
          </a:p>
          <a:p>
            <a:pPr marL="685800" lvl="1" indent="-228600" algn="l" rtl="0">
              <a:lnSpc>
                <a:spcPct val="90000"/>
              </a:lnSpc>
              <a:spcBef>
                <a:spcPts val="1100"/>
              </a:spcBef>
              <a:spcAft>
                <a:spcPts val="0"/>
              </a:spcAft>
              <a:buClr>
                <a:schemeClr val="dk1"/>
              </a:buClr>
              <a:buSzPts val="2100"/>
              <a:buChar char="•"/>
            </a:pPr>
            <a:r>
              <a:rPr lang="en-US" sz="2100" dirty="0"/>
              <a:t>Flight leaves tomorrow from Bucharest</a:t>
            </a:r>
            <a:endParaRPr dirty="0"/>
          </a:p>
          <a:p>
            <a:pPr marL="0" lvl="0" indent="0" algn="l" rtl="0">
              <a:lnSpc>
                <a:spcPct val="90000"/>
              </a:lnSpc>
              <a:spcBef>
                <a:spcPts val="1600"/>
              </a:spcBef>
              <a:spcAft>
                <a:spcPts val="0"/>
              </a:spcAft>
              <a:buClr>
                <a:schemeClr val="dk1"/>
              </a:buClr>
              <a:buSzPts val="2000"/>
              <a:buNone/>
            </a:pPr>
            <a:r>
              <a:rPr lang="en-US" dirty="0"/>
              <a:t>Formulate </a:t>
            </a:r>
            <a:r>
              <a:rPr lang="en-US" b="1" i="1" dirty="0">
                <a:solidFill>
                  <a:srgbClr val="E69138"/>
                </a:solidFill>
              </a:rPr>
              <a:t>goal</a:t>
            </a:r>
            <a:endParaRPr b="1" dirty="0">
              <a:solidFill>
                <a:srgbClr val="E69138"/>
              </a:solidFill>
            </a:endParaRPr>
          </a:p>
          <a:p>
            <a:pPr marL="685800" lvl="1" indent="-228600" algn="l" rtl="0">
              <a:lnSpc>
                <a:spcPct val="90000"/>
              </a:lnSpc>
              <a:spcBef>
                <a:spcPts val="1100"/>
              </a:spcBef>
              <a:spcAft>
                <a:spcPts val="0"/>
              </a:spcAft>
              <a:buClr>
                <a:schemeClr val="dk1"/>
              </a:buClr>
              <a:buSzPts val="2100"/>
              <a:buChar char="•"/>
            </a:pPr>
            <a:r>
              <a:rPr lang="en-US" sz="2100" dirty="0"/>
              <a:t>Be in Bucharest</a:t>
            </a:r>
            <a:endParaRPr dirty="0"/>
          </a:p>
          <a:p>
            <a:pPr marL="0" lvl="0" indent="0" algn="l" rtl="0">
              <a:lnSpc>
                <a:spcPct val="90000"/>
              </a:lnSpc>
              <a:spcBef>
                <a:spcPts val="1600"/>
              </a:spcBef>
              <a:spcAft>
                <a:spcPts val="0"/>
              </a:spcAft>
              <a:buClr>
                <a:schemeClr val="dk1"/>
              </a:buClr>
              <a:buSzPts val="2000"/>
              <a:buNone/>
            </a:pPr>
            <a:r>
              <a:rPr lang="en-US" dirty="0"/>
              <a:t>Formulate </a:t>
            </a:r>
            <a:r>
              <a:rPr lang="en-US" b="1" i="1" dirty="0">
                <a:solidFill>
                  <a:srgbClr val="E69138"/>
                </a:solidFill>
              </a:rPr>
              <a:t>search</a:t>
            </a:r>
            <a:r>
              <a:rPr lang="en-US" b="1" dirty="0">
                <a:solidFill>
                  <a:srgbClr val="E69138"/>
                </a:solidFill>
              </a:rPr>
              <a:t> </a:t>
            </a:r>
            <a:r>
              <a:rPr lang="en-US" b="1" i="1" dirty="0">
                <a:solidFill>
                  <a:srgbClr val="E69138"/>
                </a:solidFill>
              </a:rPr>
              <a:t>problem</a:t>
            </a:r>
            <a:endParaRPr b="1" dirty="0">
              <a:solidFill>
                <a:srgbClr val="E69138"/>
              </a:solidFill>
            </a:endParaRPr>
          </a:p>
          <a:p>
            <a:pPr marL="685800" lvl="1" indent="-228600" algn="l" rtl="0">
              <a:lnSpc>
                <a:spcPct val="90000"/>
              </a:lnSpc>
              <a:spcBef>
                <a:spcPts val="1100"/>
              </a:spcBef>
              <a:spcAft>
                <a:spcPts val="0"/>
              </a:spcAft>
              <a:buClr>
                <a:schemeClr val="dk1"/>
              </a:buClr>
              <a:buSzPts val="2100"/>
              <a:buChar char="•"/>
            </a:pPr>
            <a:r>
              <a:rPr lang="en-US" sz="2100" dirty="0"/>
              <a:t>States: various cities</a:t>
            </a:r>
            <a:endParaRPr dirty="0"/>
          </a:p>
          <a:p>
            <a:pPr marL="685800" lvl="1" indent="-228600" algn="l" rtl="0">
              <a:lnSpc>
                <a:spcPct val="90000"/>
              </a:lnSpc>
              <a:spcBef>
                <a:spcPts val="1100"/>
              </a:spcBef>
              <a:spcAft>
                <a:spcPts val="0"/>
              </a:spcAft>
              <a:buClr>
                <a:schemeClr val="dk1"/>
              </a:buClr>
              <a:buSzPts val="2100"/>
              <a:buChar char="•"/>
            </a:pPr>
            <a:r>
              <a:rPr lang="en-US" sz="2100" dirty="0"/>
              <a:t>Actions: drive between cities</a:t>
            </a:r>
            <a:endParaRPr dirty="0"/>
          </a:p>
          <a:p>
            <a:pPr marL="685800" lvl="1" indent="-228600" algn="l" rtl="0">
              <a:lnSpc>
                <a:spcPct val="90000"/>
              </a:lnSpc>
              <a:spcBef>
                <a:spcPts val="1100"/>
              </a:spcBef>
              <a:spcAft>
                <a:spcPts val="0"/>
              </a:spcAft>
              <a:buClr>
                <a:schemeClr val="dk1"/>
              </a:buClr>
              <a:buSzPts val="2100"/>
              <a:buChar char="•"/>
            </a:pPr>
            <a:r>
              <a:rPr lang="en-US" sz="2100" dirty="0"/>
              <a:t>Performance measure: minimize travel time / distance</a:t>
            </a:r>
            <a:endParaRPr dirty="0"/>
          </a:p>
          <a:p>
            <a:pPr marL="0" lvl="0" indent="0" algn="l" rtl="0">
              <a:lnSpc>
                <a:spcPct val="90000"/>
              </a:lnSpc>
              <a:spcBef>
                <a:spcPts val="1600"/>
              </a:spcBef>
              <a:spcAft>
                <a:spcPts val="0"/>
              </a:spcAft>
              <a:buClr>
                <a:schemeClr val="dk1"/>
              </a:buClr>
              <a:buSzPts val="2000"/>
              <a:buNone/>
            </a:pPr>
            <a:r>
              <a:rPr lang="en-US" dirty="0"/>
              <a:t>Find </a:t>
            </a:r>
            <a:r>
              <a:rPr lang="en-US" b="1" i="1" dirty="0">
                <a:solidFill>
                  <a:srgbClr val="E69138"/>
                </a:solidFill>
              </a:rPr>
              <a:t>solution</a:t>
            </a:r>
            <a:endParaRPr b="1" dirty="0">
              <a:solidFill>
                <a:srgbClr val="E69138"/>
              </a:solidFill>
            </a:endParaRPr>
          </a:p>
          <a:p>
            <a:pPr marL="685800" lvl="1" indent="-228600" algn="l" rtl="0">
              <a:lnSpc>
                <a:spcPct val="90000"/>
              </a:lnSpc>
              <a:spcBef>
                <a:spcPts val="1100"/>
              </a:spcBef>
              <a:spcAft>
                <a:spcPts val="600"/>
              </a:spcAft>
              <a:buClr>
                <a:schemeClr val="dk1"/>
              </a:buClr>
              <a:buSzPts val="2100"/>
              <a:buChar char="•"/>
            </a:pPr>
            <a:r>
              <a:rPr lang="en-US" sz="2100" dirty="0"/>
              <a:t>Sequence of cities; e.g. Arad, Sibiu, </a:t>
            </a:r>
            <a:r>
              <a:rPr lang="en-US" sz="2100" dirty="0" err="1"/>
              <a:t>Fagaras</a:t>
            </a:r>
            <a:r>
              <a:rPr lang="en-US" sz="2100" dirty="0"/>
              <a:t>, Bucharest, …</a:t>
            </a:r>
            <a:endParaRPr dirty="0"/>
          </a:p>
        </p:txBody>
      </p:sp>
      <p:sp>
        <p:nvSpPr>
          <p:cNvPr id="173" name="Google Shape;173;p8"/>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7"/>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Informed Search</a:t>
            </a:r>
            <a:endParaRPr/>
          </a:p>
        </p:txBody>
      </p:sp>
      <p:sp>
        <p:nvSpPr>
          <p:cNvPr id="646" name="Google Shape;646;p47"/>
          <p:cNvSpPr txBox="1">
            <a:spLocks noGrp="1"/>
          </p:cNvSpPr>
          <p:nvPr>
            <p:ph type="body" idx="1"/>
          </p:nvPr>
        </p:nvSpPr>
        <p:spPr>
          <a:xfrm>
            <a:off x="457756" y="1389068"/>
            <a:ext cx="5181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An </a:t>
            </a:r>
            <a:r>
              <a:rPr lang="en-US" b="1"/>
              <a:t>informed search </a:t>
            </a:r>
            <a:r>
              <a:rPr lang="en-US"/>
              <a:t>strategy uses </a:t>
            </a:r>
            <a:r>
              <a:rPr lang="en-US" b="1"/>
              <a:t>domain-specific information </a:t>
            </a:r>
            <a:r>
              <a:rPr lang="en-US"/>
              <a:t>about the location of the goals in order to find a solution </a:t>
            </a:r>
            <a:r>
              <a:rPr lang="en-US" b="1"/>
              <a:t>more efficiently </a:t>
            </a:r>
            <a:r>
              <a:rPr lang="en-US"/>
              <a:t>than uninformed search.</a:t>
            </a:r>
            <a:endParaRPr/>
          </a:p>
          <a:p>
            <a:pPr marL="0" lvl="0" indent="0" algn="l" rtl="0">
              <a:lnSpc>
                <a:spcPct val="90000"/>
              </a:lnSpc>
              <a:spcBef>
                <a:spcPts val="1000"/>
              </a:spcBef>
              <a:spcAft>
                <a:spcPts val="0"/>
              </a:spcAft>
              <a:buClr>
                <a:schemeClr val="dk1"/>
              </a:buClr>
              <a:buSzPts val="2000"/>
              <a:buNone/>
            </a:pPr>
            <a:r>
              <a:rPr lang="en-US"/>
              <a:t>Hints will come as part of a </a:t>
            </a:r>
            <a:r>
              <a:rPr lang="en-US" b="1"/>
              <a:t>heuristic function</a:t>
            </a:r>
            <a:r>
              <a:rPr lang="en-US"/>
              <a:t> denoted h(n).</a:t>
            </a:r>
            <a:endParaRPr/>
          </a:p>
          <a:p>
            <a:pPr marL="0" lvl="0" indent="0" algn="l" rtl="0">
              <a:lnSpc>
                <a:spcPct val="90000"/>
              </a:lnSpc>
              <a:spcBef>
                <a:spcPts val="1000"/>
              </a:spcBef>
              <a:spcAft>
                <a:spcPts val="0"/>
              </a:spcAft>
              <a:buClr>
                <a:schemeClr val="dk1"/>
              </a:buClr>
              <a:buSzPts val="2000"/>
              <a:buNone/>
            </a:pPr>
            <a:r>
              <a:rPr lang="en-US"/>
              <a:t>One of the most famous informed search algorithms is </a:t>
            </a:r>
            <a:r>
              <a:rPr lang="en-US" b="1"/>
              <a:t>A* </a:t>
            </a:r>
            <a:r>
              <a:rPr lang="en-US"/>
              <a:t>which was developed for </a:t>
            </a:r>
            <a:r>
              <a:rPr lang="en-US" b="1"/>
              <a:t>robot navigation</a:t>
            </a:r>
            <a:r>
              <a:rPr lang="en-US"/>
              <a:t>. </a:t>
            </a:r>
            <a:br>
              <a:rPr lang="en-US"/>
            </a:br>
            <a:br>
              <a:rPr lang="en-US"/>
            </a:br>
            <a:r>
              <a:rPr lang="en-US"/>
              <a:t>Shakey the robot was developed at the Stanford Research Institute  from 1966 to 1972.</a:t>
            </a:r>
            <a:endParaRPr/>
          </a:p>
          <a:p>
            <a:pPr marL="0" lvl="0" indent="0" algn="l" rtl="0">
              <a:lnSpc>
                <a:spcPct val="90000"/>
              </a:lnSpc>
              <a:spcBef>
                <a:spcPts val="1000"/>
              </a:spcBef>
              <a:spcAft>
                <a:spcPts val="0"/>
              </a:spcAft>
              <a:buClr>
                <a:schemeClr val="dk1"/>
              </a:buClr>
              <a:buSzPts val="2000"/>
              <a:buNone/>
            </a:pPr>
            <a:endParaRPr/>
          </a:p>
        </p:txBody>
      </p:sp>
      <p:sp>
        <p:nvSpPr>
          <p:cNvPr id="647" name="Google Shape;647;p47"/>
          <p:cNvSpPr/>
          <p:nvPr/>
        </p:nvSpPr>
        <p:spPr>
          <a:xfrm>
            <a:off x="5876736" y="5992297"/>
            <a:ext cx="5721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https://www.youtube.com/watch?v=7bsEN8mwUB8</a:t>
            </a:r>
            <a:endParaRPr sz="1800" b="0" i="0" u="none" strike="noStrike" cap="none">
              <a:solidFill>
                <a:schemeClr val="dk1"/>
              </a:solidFill>
              <a:latin typeface="Open Sans"/>
              <a:ea typeface="Open Sans"/>
              <a:cs typeface="Open Sans"/>
              <a:sym typeface="Open Sans"/>
            </a:endParaRPr>
          </a:p>
        </p:txBody>
      </p:sp>
      <p:pic>
        <p:nvPicPr>
          <p:cNvPr id="648" name="Google Shape;648;p47" descr="Shakey the robot. Probably the first mobile robot. It was developed at... |  Download Scientific Diagram"/>
          <p:cNvPicPr preferRelativeResize="0">
            <a:picLocks noGrp="1"/>
          </p:cNvPicPr>
          <p:nvPr>
            <p:ph type="body" idx="2"/>
          </p:nvPr>
        </p:nvPicPr>
        <p:blipFill rotWithShape="1">
          <a:blip r:embed="rId4">
            <a:alphaModFix/>
          </a:blip>
          <a:srcRect/>
          <a:stretch/>
        </p:blipFill>
        <p:spPr>
          <a:xfrm>
            <a:off x="6471616" y="340685"/>
            <a:ext cx="4674741" cy="559288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657" name="Google Shape;657;p62"/>
          <p:cNvGrpSpPr/>
          <p:nvPr/>
        </p:nvGrpSpPr>
        <p:grpSpPr>
          <a:xfrm>
            <a:off x="0" y="5063914"/>
            <a:ext cx="12192000" cy="45719"/>
            <a:chOff x="685800" y="1794746"/>
            <a:chExt cx="7772400" cy="179475"/>
          </a:xfrm>
        </p:grpSpPr>
        <p:sp>
          <p:nvSpPr>
            <p:cNvPr id="658" name="Google Shape;658;p62"/>
            <p:cNvSpPr/>
            <p:nvPr/>
          </p:nvSpPr>
          <p:spPr>
            <a:xfrm>
              <a:off x="685800" y="1794746"/>
              <a:ext cx="1170819" cy="1794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9" name="Google Shape;659;p62"/>
            <p:cNvSpPr/>
            <p:nvPr/>
          </p:nvSpPr>
          <p:spPr>
            <a:xfrm>
              <a:off x="1856619" y="1794746"/>
              <a:ext cx="2206599" cy="1794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660" name="Google Shape;660;p62"/>
            <p:cNvSpPr/>
            <p:nvPr/>
          </p:nvSpPr>
          <p:spPr>
            <a:xfrm>
              <a:off x="4063218" y="1794746"/>
              <a:ext cx="4394982" cy="179475"/>
            </a:xfrm>
            <a:prstGeom prst="rect">
              <a:avLst/>
            </a:prstGeom>
            <a:solidFill>
              <a:srgbClr val="8001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Calibri"/>
                <a:ea typeface="Calibri"/>
                <a:cs typeface="Calibri"/>
                <a:sym typeface="Calibri"/>
              </a:endParaRPr>
            </a:p>
          </p:txBody>
        </p:sp>
      </p:grpSp>
      <p:pic>
        <p:nvPicPr>
          <p:cNvPr id="661" name="Google Shape;661;p62" descr="2-line-bluetext-colorshield.png"/>
          <p:cNvPicPr preferRelativeResize="0"/>
          <p:nvPr/>
        </p:nvPicPr>
        <p:blipFill rotWithShape="1">
          <a:blip r:embed="rId3">
            <a:alphaModFix/>
          </a:blip>
          <a:srcRect l="-1" r="-153" b="-1906"/>
          <a:stretch/>
        </p:blipFill>
        <p:spPr>
          <a:xfrm>
            <a:off x="3426715" y="1869126"/>
            <a:ext cx="5338570" cy="1981575"/>
          </a:xfrm>
          <a:prstGeom prst="rect">
            <a:avLst/>
          </a:prstGeom>
          <a:noFill/>
          <a:ln>
            <a:noFill/>
          </a:ln>
          <a:effectLst>
            <a:outerShdw blurRad="50800" dist="38100" dir="2700000" algn="tl" rotWithShape="0">
              <a:srgbClr val="000000">
                <a:alpha val="15686"/>
              </a:srgbClr>
            </a:outerShdw>
          </a:effectLst>
        </p:spPr>
      </p:pic>
      <p:sp>
        <p:nvSpPr>
          <p:cNvPr id="662" name="Google Shape;662;p62"/>
          <p:cNvSpPr txBox="1"/>
          <p:nvPr/>
        </p:nvSpPr>
        <p:spPr>
          <a:xfrm>
            <a:off x="3212037" y="5554484"/>
            <a:ext cx="57678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662D49"/>
                </a:solidFill>
                <a:latin typeface="Open Sans"/>
                <a:ea typeface="Open Sans"/>
                <a:cs typeface="Open Sans"/>
                <a:sym typeface="Open Sans"/>
              </a:rPr>
              <a:t>Copyright 202</a:t>
            </a:r>
            <a:r>
              <a:rPr lang="en-US" sz="1800">
                <a:solidFill>
                  <a:srgbClr val="662D49"/>
                </a:solidFill>
                <a:latin typeface="Open Sans"/>
                <a:ea typeface="Open Sans"/>
                <a:cs typeface="Open Sans"/>
                <a:sym typeface="Open Sans"/>
              </a:rPr>
              <a:t>1</a:t>
            </a:r>
            <a:r>
              <a:rPr lang="en-US" sz="1800" b="0" i="0" u="none" strike="noStrike" cap="none">
                <a:solidFill>
                  <a:srgbClr val="662D49"/>
                </a:solidFill>
                <a:latin typeface="Open Sans"/>
                <a:ea typeface="Open Sans"/>
                <a:cs typeface="Open Sans"/>
                <a:sym typeface="Open Sans"/>
              </a:rPr>
              <a:t> University of Pennsylvania</a:t>
            </a:r>
            <a:br>
              <a:rPr lang="en-US" sz="1800" b="0" i="0" u="none" strike="noStrike" cap="none">
                <a:solidFill>
                  <a:srgbClr val="662D49"/>
                </a:solidFill>
                <a:latin typeface="Open Sans"/>
                <a:ea typeface="Open Sans"/>
                <a:cs typeface="Open Sans"/>
                <a:sym typeface="Open Sans"/>
              </a:rPr>
            </a:br>
            <a:r>
              <a:rPr lang="en-US" sz="1800" b="0" i="0" u="none" strike="noStrike" cap="none">
                <a:solidFill>
                  <a:srgbClr val="662D49"/>
                </a:solidFill>
                <a:latin typeface="Open Sans"/>
                <a:ea typeface="Open Sans"/>
                <a:cs typeface="Open Sans"/>
                <a:sym typeface="Open Sans"/>
              </a:rPr>
              <a:t>No reproduction or distribution without permission.</a:t>
            </a:r>
            <a:endParaRPr sz="1800" b="0" i="0" u="none" strike="noStrike" cap="none">
              <a:solidFill>
                <a:srgbClr val="662D49"/>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6"/>
          <p:cNvPicPr preferRelativeResize="0"/>
          <p:nvPr/>
        </p:nvPicPr>
        <p:blipFill rotWithShape="1">
          <a:blip r:embed="rId3">
            <a:alphaModFix/>
          </a:blip>
          <a:srcRect/>
          <a:stretch/>
        </p:blipFill>
        <p:spPr>
          <a:xfrm>
            <a:off x="5657473" y="1111581"/>
            <a:ext cx="3473450" cy="2197100"/>
          </a:xfrm>
          <a:prstGeom prst="rect">
            <a:avLst/>
          </a:prstGeom>
          <a:noFill/>
          <a:ln>
            <a:noFill/>
          </a:ln>
        </p:spPr>
      </p:pic>
      <p:sp>
        <p:nvSpPr>
          <p:cNvPr id="147" name="Google Shape;147;p6"/>
          <p:cNvSpPr txBox="1">
            <a:spLocks noGrp="1"/>
          </p:cNvSpPr>
          <p:nvPr>
            <p:ph type="title"/>
          </p:nvPr>
        </p:nvSpPr>
        <p:spPr>
          <a:xfrm>
            <a:off x="399673" y="365125"/>
            <a:ext cx="10954127" cy="77205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3200"/>
              <a:buFont typeface="Open Sans"/>
              <a:buNone/>
            </a:pPr>
            <a:r>
              <a:rPr lang="en-US"/>
              <a:t>Example search problem: 8-puzzle</a:t>
            </a:r>
            <a:endParaRPr/>
          </a:p>
        </p:txBody>
      </p:sp>
      <p:sp>
        <p:nvSpPr>
          <p:cNvPr id="148" name="Google Shape;148;p6"/>
          <p:cNvSpPr txBox="1">
            <a:spLocks noGrp="1"/>
          </p:cNvSpPr>
          <p:nvPr>
            <p:ph type="body" idx="1"/>
          </p:nvPr>
        </p:nvSpPr>
        <p:spPr>
          <a:xfrm>
            <a:off x="399673" y="1348547"/>
            <a:ext cx="10515600" cy="47938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a:t>Formulate </a:t>
            </a:r>
            <a:r>
              <a:rPr lang="en-US" b="1" i="1">
                <a:solidFill>
                  <a:srgbClr val="E69138"/>
                </a:solidFill>
              </a:rPr>
              <a:t>goal</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Pieces to end up </a:t>
            </a:r>
            <a:br>
              <a:rPr lang="en-US" sz="2100"/>
            </a:br>
            <a:r>
              <a:rPr lang="en-US" sz="2100"/>
              <a:t>in order </a:t>
            </a:r>
            <a:br>
              <a:rPr lang="en-US" sz="2100"/>
            </a:br>
            <a:r>
              <a:rPr lang="en-US" sz="2100"/>
              <a:t>as shown…</a:t>
            </a:r>
            <a:endParaRPr/>
          </a:p>
          <a:p>
            <a:pPr marL="457200" lvl="1" indent="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Formulate </a:t>
            </a:r>
            <a:r>
              <a:rPr lang="en-US" b="1" i="1">
                <a:solidFill>
                  <a:srgbClr val="E69138"/>
                </a:solidFill>
              </a:rPr>
              <a:t>search</a:t>
            </a:r>
            <a:r>
              <a:rPr lang="en-US" b="1">
                <a:solidFill>
                  <a:srgbClr val="E69138"/>
                </a:solidFill>
              </a:rPr>
              <a:t> </a:t>
            </a:r>
            <a:r>
              <a:rPr lang="en-US" b="1" i="1">
                <a:solidFill>
                  <a:srgbClr val="E69138"/>
                </a:solidFill>
              </a:rPr>
              <a:t>problem</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b="1" i="1"/>
              <a:t>States: </a:t>
            </a:r>
            <a:r>
              <a:rPr lang="en-US" sz="2100"/>
              <a:t>configurations of the puzzle (9! configurations)</a:t>
            </a:r>
            <a:endParaRPr/>
          </a:p>
          <a:p>
            <a:pPr marL="685800" lvl="1" indent="-228600" algn="l" rtl="0">
              <a:lnSpc>
                <a:spcPct val="90000"/>
              </a:lnSpc>
              <a:spcBef>
                <a:spcPts val="500"/>
              </a:spcBef>
              <a:spcAft>
                <a:spcPts val="0"/>
              </a:spcAft>
              <a:buClr>
                <a:schemeClr val="dk1"/>
              </a:buClr>
              <a:buSzPts val="2100"/>
              <a:buChar char="•"/>
            </a:pPr>
            <a:r>
              <a:rPr lang="en-US" sz="2100" b="1" i="1"/>
              <a:t>Actions</a:t>
            </a:r>
            <a:r>
              <a:rPr lang="en-US" sz="2100"/>
              <a:t>: Move one of the movable pieces (≤4 possible)</a:t>
            </a:r>
            <a:endParaRPr/>
          </a:p>
          <a:p>
            <a:pPr marL="685800" lvl="1" indent="-228600" algn="l" rtl="0">
              <a:lnSpc>
                <a:spcPct val="90000"/>
              </a:lnSpc>
              <a:spcBef>
                <a:spcPts val="500"/>
              </a:spcBef>
              <a:spcAft>
                <a:spcPts val="0"/>
              </a:spcAft>
              <a:buClr>
                <a:schemeClr val="dk1"/>
              </a:buClr>
              <a:buSzPts val="2100"/>
              <a:buChar char="•"/>
            </a:pPr>
            <a:r>
              <a:rPr lang="en-US" sz="2100" b="1" i="1"/>
              <a:t>Performance</a:t>
            </a:r>
            <a:r>
              <a:rPr lang="en-US" sz="2100"/>
              <a:t> </a:t>
            </a:r>
            <a:r>
              <a:rPr lang="en-US" sz="2100" b="1" i="1"/>
              <a:t>measure</a:t>
            </a:r>
            <a:r>
              <a:rPr lang="en-US" sz="2100"/>
              <a:t>: minimize total moves</a:t>
            </a:r>
            <a:endParaRPr/>
          </a:p>
          <a:p>
            <a:pPr marL="685800" lvl="1" indent="-95250" algn="l" rtl="0">
              <a:lnSpc>
                <a:spcPct val="90000"/>
              </a:lnSpc>
              <a:spcBef>
                <a:spcPts val="500"/>
              </a:spcBef>
              <a:spcAft>
                <a:spcPts val="0"/>
              </a:spcAft>
              <a:buClr>
                <a:schemeClr val="dk1"/>
              </a:buClr>
              <a:buSzPts val="2100"/>
              <a:buNone/>
            </a:pPr>
            <a:endParaRPr sz="2100"/>
          </a:p>
          <a:p>
            <a:pPr marL="0" lvl="0" indent="0" algn="l" rtl="0">
              <a:lnSpc>
                <a:spcPct val="90000"/>
              </a:lnSpc>
              <a:spcBef>
                <a:spcPts val="1000"/>
              </a:spcBef>
              <a:spcAft>
                <a:spcPts val="0"/>
              </a:spcAft>
              <a:buClr>
                <a:schemeClr val="dk1"/>
              </a:buClr>
              <a:buSzPts val="2000"/>
              <a:buNone/>
            </a:pPr>
            <a:r>
              <a:rPr lang="en-US"/>
              <a:t>Find </a:t>
            </a:r>
            <a:r>
              <a:rPr lang="en-US" b="1" i="1">
                <a:solidFill>
                  <a:srgbClr val="E69138"/>
                </a:solidFill>
              </a:rPr>
              <a:t>solution</a:t>
            </a:r>
            <a:endParaRPr b="1">
              <a:solidFill>
                <a:srgbClr val="E69138"/>
              </a:solidFill>
            </a:endParaRPr>
          </a:p>
          <a:p>
            <a:pPr marL="685800" lvl="1" indent="-228600" algn="l" rtl="0">
              <a:lnSpc>
                <a:spcPct val="90000"/>
              </a:lnSpc>
              <a:spcBef>
                <a:spcPts val="500"/>
              </a:spcBef>
              <a:spcAft>
                <a:spcPts val="0"/>
              </a:spcAft>
              <a:buClr>
                <a:schemeClr val="dk1"/>
              </a:buClr>
              <a:buSzPts val="2100"/>
              <a:buChar char="•"/>
            </a:pPr>
            <a:r>
              <a:rPr lang="en-US" sz="2100"/>
              <a:t>Sequence of pieces moved:  3,1,6,3,1,…</a:t>
            </a:r>
            <a:endParaRPr/>
          </a:p>
        </p:txBody>
      </p:sp>
      <p:sp>
        <p:nvSpPr>
          <p:cNvPr id="149" name="Google Shape;149;p6"/>
          <p:cNvSpPr txBox="1">
            <a:spLocks noGrp="1"/>
          </p:cNvSpPr>
          <p:nvPr>
            <p:ph type="sldNum" idx="12"/>
          </p:nvPr>
        </p:nvSpPr>
        <p:spPr>
          <a:xfrm>
            <a:off x="9394925" y="6477624"/>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pic>
        <p:nvPicPr>
          <p:cNvPr id="150" name="Google Shape;150;p6" descr="http://ecx.images-amazon.com/images/I/51VwqjAi1UL.jpg"/>
          <p:cNvPicPr preferRelativeResize="0"/>
          <p:nvPr/>
        </p:nvPicPr>
        <p:blipFill rotWithShape="1">
          <a:blip r:embed="rId4">
            <a:alphaModFix/>
          </a:blip>
          <a:srcRect/>
          <a:stretch/>
        </p:blipFill>
        <p:spPr>
          <a:xfrm>
            <a:off x="9533957" y="365125"/>
            <a:ext cx="1562101" cy="15621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8773</TotalTime>
  <Words>19143</Words>
  <Application>Microsoft Macintosh PowerPoint</Application>
  <PresentationFormat>Widescreen</PresentationFormat>
  <Paragraphs>1730</Paragraphs>
  <Slides>81</Slides>
  <Notes>81</Notes>
  <HiddenSlides>14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81</vt:i4>
      </vt:variant>
    </vt:vector>
  </HeadingPairs>
  <TitlesOfParts>
    <vt:vector size="96" baseType="lpstr">
      <vt:lpstr>MS PGothic</vt:lpstr>
      <vt:lpstr>Arial</vt:lpstr>
      <vt:lpstr>Calibri</vt:lpstr>
      <vt:lpstr>Chalkduster</vt:lpstr>
      <vt:lpstr>Consolas</vt:lpstr>
      <vt:lpstr>Corsiva</vt:lpstr>
      <vt:lpstr>Courier New</vt:lpstr>
      <vt:lpstr>Helvetica Neue</vt:lpstr>
      <vt:lpstr>Noto Sans Symbols</vt:lpstr>
      <vt:lpstr>Open Sans</vt:lpstr>
      <vt:lpstr>Open Sans SemiBold</vt:lpstr>
      <vt:lpstr>Tahoma</vt:lpstr>
      <vt:lpstr>Times</vt:lpstr>
      <vt:lpstr>Times New Roman</vt:lpstr>
      <vt:lpstr>Office Theme</vt:lpstr>
      <vt:lpstr>Search Problems</vt:lpstr>
      <vt:lpstr>Example Search Problems</vt:lpstr>
      <vt:lpstr>Reflex Agents</vt:lpstr>
      <vt:lpstr>Problem-Solving Agent </vt:lpstr>
      <vt:lpstr>Impact of Task Environments</vt:lpstr>
      <vt:lpstr>Example search problem: Holiday in Romania</vt:lpstr>
      <vt:lpstr>Example search problem: Holiday in Romania</vt:lpstr>
      <vt:lpstr>Holiday in Romania</vt:lpstr>
      <vt:lpstr>Example search problem: 8-puzzle</vt:lpstr>
      <vt:lpstr>Why do we care about search?  Doesn’t ChatGPT solve everything?</vt:lpstr>
      <vt:lpstr>What are Large Language Models?</vt:lpstr>
      <vt:lpstr>What are Large Language Models?</vt:lpstr>
      <vt:lpstr>What are Large Language Models?</vt:lpstr>
      <vt:lpstr>Are LLMs Planning Agents?  Let’s ask!</vt:lpstr>
      <vt:lpstr>PowerPoint Presentation</vt:lpstr>
      <vt:lpstr>PowerPoint Presentation</vt:lpstr>
      <vt:lpstr>PowerPoint Presentation</vt:lpstr>
      <vt:lpstr>PowerPoint Presentation</vt:lpstr>
      <vt:lpstr>Search Problems</vt:lpstr>
      <vt:lpstr>Defining Search Problems</vt:lpstr>
      <vt:lpstr>Formal Definition</vt:lpstr>
      <vt:lpstr>Vacuum World</vt:lpstr>
      <vt:lpstr>Vacuum World</vt:lpstr>
      <vt:lpstr>Vacuum World</vt:lpstr>
      <vt:lpstr>Vacuum World</vt:lpstr>
      <vt:lpstr>Vacuum World</vt:lpstr>
      <vt:lpstr>Vacuum World</vt:lpstr>
      <vt:lpstr>Vacuum World</vt:lpstr>
      <vt:lpstr>Vacuum World</vt:lpstr>
      <vt:lpstr>Example: 8-puzzle</vt:lpstr>
      <vt:lpstr>Example: 8-puzzle</vt:lpstr>
      <vt:lpstr>Art: Formulating a Search Problem</vt:lpstr>
      <vt:lpstr>Hard subtask: Selecting a state space</vt:lpstr>
      <vt:lpstr>Useful Concepts</vt:lpstr>
      <vt:lpstr>Solutions and Optimal Solutions</vt:lpstr>
      <vt:lpstr>Search Problems</vt:lpstr>
      <vt:lpstr>Recap: Defining Search Problems</vt:lpstr>
      <vt:lpstr>Formal Definition</vt:lpstr>
      <vt:lpstr>Vacuum World</vt:lpstr>
      <vt:lpstr>Vacuum World</vt:lpstr>
      <vt:lpstr>Vacuum World</vt:lpstr>
      <vt:lpstr>Vacuum World</vt:lpstr>
      <vt:lpstr>Vacuum World</vt:lpstr>
      <vt:lpstr>Vacuum World</vt:lpstr>
      <vt:lpstr>Vacuum World</vt:lpstr>
      <vt:lpstr>Vacuum World</vt:lpstr>
      <vt:lpstr>Useful Concepts</vt:lpstr>
      <vt:lpstr>Basic Search Algorithms</vt:lpstr>
      <vt:lpstr>Basic search algorithms: Tree Search</vt:lpstr>
      <vt:lpstr>Generalized tree search</vt:lpstr>
      <vt:lpstr>States Versus Nodes</vt:lpstr>
      <vt:lpstr>8-Puzzle Search Tree </vt:lpstr>
      <vt:lpstr>Problem: Repeated states</vt:lpstr>
      <vt:lpstr>Solution: Graph Search!</vt:lpstr>
      <vt:lpstr>Graph Search vs Tree Search</vt:lpstr>
      <vt:lpstr>Uninformed  Search Strategies </vt:lpstr>
      <vt:lpstr>Uninformed search strategies:</vt:lpstr>
      <vt:lpstr>Search Strategies</vt:lpstr>
      <vt:lpstr>Introduction to space complexity</vt:lpstr>
      <vt:lpstr>Breadth-First Search  and  Depth-First Search</vt:lpstr>
      <vt:lpstr>Breadth-first search</vt:lpstr>
      <vt:lpstr>Breadth-first search (simplified)</vt:lpstr>
      <vt:lpstr>Breadth-first search</vt:lpstr>
      <vt:lpstr>Breadth-first search</vt:lpstr>
      <vt:lpstr>Breadth-first search</vt:lpstr>
      <vt:lpstr>Properties of breadth-first search</vt:lpstr>
      <vt:lpstr>Exponential Space (and time) Is Not Good...</vt:lpstr>
      <vt:lpstr>Depth-first search</vt:lpstr>
      <vt:lpstr>Properties of depth-first search</vt:lpstr>
      <vt:lpstr>Depth-first vs Breadth-first</vt:lpstr>
      <vt:lpstr>Search Conundrum</vt:lpstr>
      <vt:lpstr>Depth-limited search: A building block</vt:lpstr>
      <vt:lpstr>Iterative deepening search</vt:lpstr>
      <vt:lpstr>Nodes constructed at each deepening</vt:lpstr>
      <vt:lpstr>Total nodes constructed:</vt:lpstr>
      <vt:lpstr>ID search, Evaluation: Time Complexity</vt:lpstr>
      <vt:lpstr>ID search, Evaluation</vt:lpstr>
      <vt:lpstr>Summary of algorithms</vt:lpstr>
      <vt:lpstr>Next Up: Informed Search</vt:lpstr>
      <vt:lpstr>Informed 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Callison-Burch, Christopher</dc:creator>
  <cp:lastModifiedBy>Callison-Burch, Christopher</cp:lastModifiedBy>
  <cp:revision>57</cp:revision>
  <dcterms:created xsi:type="dcterms:W3CDTF">2020-09-10T18:06:19Z</dcterms:created>
  <dcterms:modified xsi:type="dcterms:W3CDTF">2023-09-12T16:00:31Z</dcterms:modified>
</cp:coreProperties>
</file>